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6"/>
  </p:notesMasterIdLst>
  <p:sldIdLst>
    <p:sldId id="256" r:id="rId2"/>
    <p:sldId id="262" r:id="rId3"/>
    <p:sldId id="257" r:id="rId4"/>
    <p:sldId id="261" r:id="rId5"/>
    <p:sldId id="265" r:id="rId6"/>
    <p:sldId id="266" r:id="rId7"/>
    <p:sldId id="267" r:id="rId8"/>
    <p:sldId id="275" r:id="rId9"/>
    <p:sldId id="276" r:id="rId10"/>
    <p:sldId id="277" r:id="rId11"/>
    <p:sldId id="278" r:id="rId12"/>
    <p:sldId id="279" r:id="rId13"/>
    <p:sldId id="268" r:id="rId14"/>
    <p:sldId id="269" r:id="rId15"/>
    <p:sldId id="270" r:id="rId16"/>
    <p:sldId id="271" r:id="rId17"/>
    <p:sldId id="272" r:id="rId18"/>
    <p:sldId id="273" r:id="rId19"/>
    <p:sldId id="274" r:id="rId20"/>
    <p:sldId id="280" r:id="rId21"/>
    <p:sldId id="259" r:id="rId22"/>
    <p:sldId id="264" r:id="rId23"/>
    <p:sldId id="263" r:id="rId24"/>
    <p:sldId id="258"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157"/>
    <p:restoredTop sz="94643"/>
  </p:normalViewPr>
  <p:slideViewPr>
    <p:cSldViewPr snapToGrid="0" snapToObjects="1">
      <p:cViewPr>
        <p:scale>
          <a:sx n="105" d="100"/>
          <a:sy n="105" d="100"/>
        </p:scale>
        <p:origin x="376"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0EF131-3D48-41F0-BD05-B5CC03389D5F}" type="datetimeFigureOut">
              <a:rPr lang="en-US" smtClean="0"/>
              <a:t>3/18/18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39C9D94-757C-4B2C-A5E3-E0B9588555EA}" type="slidenum">
              <a:rPr lang="en-US" smtClean="0"/>
              <a:t>‹#›</a:t>
            </a:fld>
            <a:endParaRPr lang="en-US"/>
          </a:p>
        </p:txBody>
      </p:sp>
    </p:spTree>
    <p:extLst>
      <p:ext uri="{BB962C8B-B14F-4D97-AF65-F5344CB8AC3E}">
        <p14:creationId xmlns:p14="http://schemas.microsoft.com/office/powerpoint/2010/main" val="30424915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5920E69-114D-4743-82C3-9668C09DBE61}" type="slidenum">
              <a:rPr lang="en-US" smtClean="0"/>
              <a:t>13</a:t>
            </a:fld>
            <a:endParaRPr lang="en-US"/>
          </a:p>
        </p:txBody>
      </p:sp>
    </p:spTree>
    <p:extLst>
      <p:ext uri="{BB962C8B-B14F-4D97-AF65-F5344CB8AC3E}">
        <p14:creationId xmlns:p14="http://schemas.microsoft.com/office/powerpoint/2010/main" val="16504164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C3CDE-0D4E-2742-91FD-A21DD01DD98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3100E5A-BB88-D641-8F13-ADA0391255F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46A43A2-63E4-B848-8718-5CB1A9E4870E}"/>
              </a:ext>
            </a:extLst>
          </p:cNvPr>
          <p:cNvSpPr>
            <a:spLocks noGrp="1"/>
          </p:cNvSpPr>
          <p:nvPr>
            <p:ph type="dt" sz="half" idx="10"/>
          </p:nvPr>
        </p:nvSpPr>
        <p:spPr/>
        <p:txBody>
          <a:bodyPr/>
          <a:lstStyle/>
          <a:p>
            <a:fld id="{52C770CB-3A54-8F4B-AF72-7474DC558DD4}" type="datetimeFigureOut">
              <a:rPr lang="en-US" smtClean="0"/>
              <a:t>3/18/18</a:t>
            </a:fld>
            <a:endParaRPr lang="en-US"/>
          </a:p>
        </p:txBody>
      </p:sp>
      <p:sp>
        <p:nvSpPr>
          <p:cNvPr id="5" name="Footer Placeholder 4">
            <a:extLst>
              <a:ext uri="{FF2B5EF4-FFF2-40B4-BE49-F238E27FC236}">
                <a16:creationId xmlns:a16="http://schemas.microsoft.com/office/drawing/2014/main" id="{10DB5AA7-2DF5-CA4B-86F9-C28200161CD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FBFED9B-4367-9F49-B99C-53877E323421}"/>
              </a:ext>
            </a:extLst>
          </p:cNvPr>
          <p:cNvSpPr>
            <a:spLocks noGrp="1"/>
          </p:cNvSpPr>
          <p:nvPr>
            <p:ph type="sldNum" sz="quarter" idx="12"/>
          </p:nvPr>
        </p:nvSpPr>
        <p:spPr/>
        <p:txBody>
          <a:bodyPr/>
          <a:lstStyle/>
          <a:p>
            <a:fld id="{3EEB082D-750D-674D-83A5-74E4FDA0A3E0}" type="slidenum">
              <a:rPr lang="en-US" smtClean="0"/>
              <a:t>‹#›</a:t>
            </a:fld>
            <a:endParaRPr lang="en-US"/>
          </a:p>
        </p:txBody>
      </p:sp>
    </p:spTree>
    <p:extLst>
      <p:ext uri="{BB962C8B-B14F-4D97-AF65-F5344CB8AC3E}">
        <p14:creationId xmlns:p14="http://schemas.microsoft.com/office/powerpoint/2010/main" val="33273341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015DDD-1C97-AE46-A975-BB9208625E1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E4445BF-3354-2C40-B277-E6E6E3701900}"/>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6B73F5B-2927-A046-812F-66F6521D21E3}"/>
              </a:ext>
            </a:extLst>
          </p:cNvPr>
          <p:cNvSpPr>
            <a:spLocks noGrp="1"/>
          </p:cNvSpPr>
          <p:nvPr>
            <p:ph type="dt" sz="half" idx="10"/>
          </p:nvPr>
        </p:nvSpPr>
        <p:spPr/>
        <p:txBody>
          <a:bodyPr/>
          <a:lstStyle/>
          <a:p>
            <a:fld id="{52C770CB-3A54-8F4B-AF72-7474DC558DD4}" type="datetimeFigureOut">
              <a:rPr lang="en-US" smtClean="0"/>
              <a:t>3/18/18</a:t>
            </a:fld>
            <a:endParaRPr lang="en-US"/>
          </a:p>
        </p:txBody>
      </p:sp>
      <p:sp>
        <p:nvSpPr>
          <p:cNvPr id="5" name="Footer Placeholder 4">
            <a:extLst>
              <a:ext uri="{FF2B5EF4-FFF2-40B4-BE49-F238E27FC236}">
                <a16:creationId xmlns:a16="http://schemas.microsoft.com/office/drawing/2014/main" id="{EA0487E6-C771-5C4C-B2B6-68181206FC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BA431C9-5444-3843-B6BD-2A176AAED6F4}"/>
              </a:ext>
            </a:extLst>
          </p:cNvPr>
          <p:cNvSpPr>
            <a:spLocks noGrp="1"/>
          </p:cNvSpPr>
          <p:nvPr>
            <p:ph type="sldNum" sz="quarter" idx="12"/>
          </p:nvPr>
        </p:nvSpPr>
        <p:spPr/>
        <p:txBody>
          <a:bodyPr/>
          <a:lstStyle/>
          <a:p>
            <a:fld id="{3EEB082D-750D-674D-83A5-74E4FDA0A3E0}" type="slidenum">
              <a:rPr lang="en-US" smtClean="0"/>
              <a:t>‹#›</a:t>
            </a:fld>
            <a:endParaRPr lang="en-US"/>
          </a:p>
        </p:txBody>
      </p:sp>
    </p:spTree>
    <p:extLst>
      <p:ext uri="{BB962C8B-B14F-4D97-AF65-F5344CB8AC3E}">
        <p14:creationId xmlns:p14="http://schemas.microsoft.com/office/powerpoint/2010/main" val="18836262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8CA1230-9F10-CD43-8F26-F63E5DD488C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1B8989F-59DC-DC4F-8721-0398DB7E9A5E}"/>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48C5FD7-409E-8040-A567-F4A2C0AFCCAC}"/>
              </a:ext>
            </a:extLst>
          </p:cNvPr>
          <p:cNvSpPr>
            <a:spLocks noGrp="1"/>
          </p:cNvSpPr>
          <p:nvPr>
            <p:ph type="dt" sz="half" idx="10"/>
          </p:nvPr>
        </p:nvSpPr>
        <p:spPr/>
        <p:txBody>
          <a:bodyPr/>
          <a:lstStyle/>
          <a:p>
            <a:fld id="{52C770CB-3A54-8F4B-AF72-7474DC558DD4}" type="datetimeFigureOut">
              <a:rPr lang="en-US" smtClean="0"/>
              <a:t>3/18/18</a:t>
            </a:fld>
            <a:endParaRPr lang="en-US"/>
          </a:p>
        </p:txBody>
      </p:sp>
      <p:sp>
        <p:nvSpPr>
          <p:cNvPr id="5" name="Footer Placeholder 4">
            <a:extLst>
              <a:ext uri="{FF2B5EF4-FFF2-40B4-BE49-F238E27FC236}">
                <a16:creationId xmlns:a16="http://schemas.microsoft.com/office/drawing/2014/main" id="{9C4E6B1B-4E69-454C-AD5C-1CBFF50523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568C834-00E8-4644-A389-FD10870952BE}"/>
              </a:ext>
            </a:extLst>
          </p:cNvPr>
          <p:cNvSpPr>
            <a:spLocks noGrp="1"/>
          </p:cNvSpPr>
          <p:nvPr>
            <p:ph type="sldNum" sz="quarter" idx="12"/>
          </p:nvPr>
        </p:nvSpPr>
        <p:spPr/>
        <p:txBody>
          <a:bodyPr/>
          <a:lstStyle/>
          <a:p>
            <a:fld id="{3EEB082D-750D-674D-83A5-74E4FDA0A3E0}" type="slidenum">
              <a:rPr lang="en-US" smtClean="0"/>
              <a:t>‹#›</a:t>
            </a:fld>
            <a:endParaRPr lang="en-US"/>
          </a:p>
        </p:txBody>
      </p:sp>
    </p:spTree>
    <p:extLst>
      <p:ext uri="{BB962C8B-B14F-4D97-AF65-F5344CB8AC3E}">
        <p14:creationId xmlns:p14="http://schemas.microsoft.com/office/powerpoint/2010/main" val="2162299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A55A66-B6F4-724D-8D5A-7768BEAF8B7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5AA6D8B-B46B-984D-9153-5F5E153BA450}"/>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DBE09ED-F0F3-E64F-AA95-0B89D7B109ED}"/>
              </a:ext>
            </a:extLst>
          </p:cNvPr>
          <p:cNvSpPr>
            <a:spLocks noGrp="1"/>
          </p:cNvSpPr>
          <p:nvPr>
            <p:ph type="dt" sz="half" idx="10"/>
          </p:nvPr>
        </p:nvSpPr>
        <p:spPr/>
        <p:txBody>
          <a:bodyPr/>
          <a:lstStyle/>
          <a:p>
            <a:fld id="{52C770CB-3A54-8F4B-AF72-7474DC558DD4}" type="datetimeFigureOut">
              <a:rPr lang="en-US" smtClean="0"/>
              <a:t>3/18/18</a:t>
            </a:fld>
            <a:endParaRPr lang="en-US"/>
          </a:p>
        </p:txBody>
      </p:sp>
      <p:sp>
        <p:nvSpPr>
          <p:cNvPr id="5" name="Footer Placeholder 4">
            <a:extLst>
              <a:ext uri="{FF2B5EF4-FFF2-40B4-BE49-F238E27FC236}">
                <a16:creationId xmlns:a16="http://schemas.microsoft.com/office/drawing/2014/main" id="{679E2BF5-410B-7845-8D06-3499BECE4B0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DBA5A2-9ABE-6E45-845D-BF957B05B7BF}"/>
              </a:ext>
            </a:extLst>
          </p:cNvPr>
          <p:cNvSpPr>
            <a:spLocks noGrp="1"/>
          </p:cNvSpPr>
          <p:nvPr>
            <p:ph type="sldNum" sz="quarter" idx="12"/>
          </p:nvPr>
        </p:nvSpPr>
        <p:spPr/>
        <p:txBody>
          <a:bodyPr/>
          <a:lstStyle/>
          <a:p>
            <a:fld id="{3EEB082D-750D-674D-83A5-74E4FDA0A3E0}" type="slidenum">
              <a:rPr lang="en-US" smtClean="0"/>
              <a:t>‹#›</a:t>
            </a:fld>
            <a:endParaRPr lang="en-US"/>
          </a:p>
        </p:txBody>
      </p:sp>
    </p:spTree>
    <p:extLst>
      <p:ext uri="{BB962C8B-B14F-4D97-AF65-F5344CB8AC3E}">
        <p14:creationId xmlns:p14="http://schemas.microsoft.com/office/powerpoint/2010/main" val="1851260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22EF23-C59A-0241-A2EB-4A54EE04D28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F592258-0903-4341-AC54-F98F29DB24A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B797EBCF-A2BB-4F40-85A4-16572BC961C8}"/>
              </a:ext>
            </a:extLst>
          </p:cNvPr>
          <p:cNvSpPr>
            <a:spLocks noGrp="1"/>
          </p:cNvSpPr>
          <p:nvPr>
            <p:ph type="dt" sz="half" idx="10"/>
          </p:nvPr>
        </p:nvSpPr>
        <p:spPr/>
        <p:txBody>
          <a:bodyPr/>
          <a:lstStyle/>
          <a:p>
            <a:fld id="{52C770CB-3A54-8F4B-AF72-7474DC558DD4}" type="datetimeFigureOut">
              <a:rPr lang="en-US" smtClean="0"/>
              <a:t>3/18/18</a:t>
            </a:fld>
            <a:endParaRPr lang="en-US"/>
          </a:p>
        </p:txBody>
      </p:sp>
      <p:sp>
        <p:nvSpPr>
          <p:cNvPr id="5" name="Footer Placeholder 4">
            <a:extLst>
              <a:ext uri="{FF2B5EF4-FFF2-40B4-BE49-F238E27FC236}">
                <a16:creationId xmlns:a16="http://schemas.microsoft.com/office/drawing/2014/main" id="{FB6DFB2B-3EBE-4B4C-9A39-A6C2F637BA7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FF4774B-54F4-1B43-A63A-E2334582B7D4}"/>
              </a:ext>
            </a:extLst>
          </p:cNvPr>
          <p:cNvSpPr>
            <a:spLocks noGrp="1"/>
          </p:cNvSpPr>
          <p:nvPr>
            <p:ph type="sldNum" sz="quarter" idx="12"/>
          </p:nvPr>
        </p:nvSpPr>
        <p:spPr/>
        <p:txBody>
          <a:bodyPr/>
          <a:lstStyle/>
          <a:p>
            <a:fld id="{3EEB082D-750D-674D-83A5-74E4FDA0A3E0}" type="slidenum">
              <a:rPr lang="en-US" smtClean="0"/>
              <a:t>‹#›</a:t>
            </a:fld>
            <a:endParaRPr lang="en-US"/>
          </a:p>
        </p:txBody>
      </p:sp>
    </p:spTree>
    <p:extLst>
      <p:ext uri="{BB962C8B-B14F-4D97-AF65-F5344CB8AC3E}">
        <p14:creationId xmlns:p14="http://schemas.microsoft.com/office/powerpoint/2010/main" val="25048786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B909B8-24F5-B346-AA88-B79B3C1C969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E0128DC-36EA-3D48-AE02-D7DEC24C44D2}"/>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FFA75E2-B25A-4A4B-B96D-3A08CCE8F448}"/>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0DE39F4-AB88-1B40-8E1B-3DFDEC22EF96}"/>
              </a:ext>
            </a:extLst>
          </p:cNvPr>
          <p:cNvSpPr>
            <a:spLocks noGrp="1"/>
          </p:cNvSpPr>
          <p:nvPr>
            <p:ph type="dt" sz="half" idx="10"/>
          </p:nvPr>
        </p:nvSpPr>
        <p:spPr/>
        <p:txBody>
          <a:bodyPr/>
          <a:lstStyle/>
          <a:p>
            <a:fld id="{52C770CB-3A54-8F4B-AF72-7474DC558DD4}" type="datetimeFigureOut">
              <a:rPr lang="en-US" smtClean="0"/>
              <a:t>3/18/18</a:t>
            </a:fld>
            <a:endParaRPr lang="en-US"/>
          </a:p>
        </p:txBody>
      </p:sp>
      <p:sp>
        <p:nvSpPr>
          <p:cNvPr id="6" name="Footer Placeholder 5">
            <a:extLst>
              <a:ext uri="{FF2B5EF4-FFF2-40B4-BE49-F238E27FC236}">
                <a16:creationId xmlns:a16="http://schemas.microsoft.com/office/drawing/2014/main" id="{5191A077-7056-C047-86FA-751AF766263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577710D-9DA4-AC4A-9682-744551A857E7}"/>
              </a:ext>
            </a:extLst>
          </p:cNvPr>
          <p:cNvSpPr>
            <a:spLocks noGrp="1"/>
          </p:cNvSpPr>
          <p:nvPr>
            <p:ph type="sldNum" sz="quarter" idx="12"/>
          </p:nvPr>
        </p:nvSpPr>
        <p:spPr/>
        <p:txBody>
          <a:bodyPr/>
          <a:lstStyle/>
          <a:p>
            <a:fld id="{3EEB082D-750D-674D-83A5-74E4FDA0A3E0}" type="slidenum">
              <a:rPr lang="en-US" smtClean="0"/>
              <a:t>‹#›</a:t>
            </a:fld>
            <a:endParaRPr lang="en-US"/>
          </a:p>
        </p:txBody>
      </p:sp>
    </p:spTree>
    <p:extLst>
      <p:ext uri="{BB962C8B-B14F-4D97-AF65-F5344CB8AC3E}">
        <p14:creationId xmlns:p14="http://schemas.microsoft.com/office/powerpoint/2010/main" val="12642137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86C52A-71B6-BE43-B9BE-17AB59771C8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88D4C39-F117-B74F-AF83-16F9C1F82F1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694EFDFE-9419-2B4E-8724-792A1E4F89C1}"/>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7906593-5187-5847-B532-F8C09F803D0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72D47255-C8C5-D647-9E21-BA8EE9E14EA5}"/>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36B3F76-0589-CB4B-963B-297616A767A8}"/>
              </a:ext>
            </a:extLst>
          </p:cNvPr>
          <p:cNvSpPr>
            <a:spLocks noGrp="1"/>
          </p:cNvSpPr>
          <p:nvPr>
            <p:ph type="dt" sz="half" idx="10"/>
          </p:nvPr>
        </p:nvSpPr>
        <p:spPr/>
        <p:txBody>
          <a:bodyPr/>
          <a:lstStyle/>
          <a:p>
            <a:fld id="{52C770CB-3A54-8F4B-AF72-7474DC558DD4}" type="datetimeFigureOut">
              <a:rPr lang="en-US" smtClean="0"/>
              <a:t>3/18/18</a:t>
            </a:fld>
            <a:endParaRPr lang="en-US"/>
          </a:p>
        </p:txBody>
      </p:sp>
      <p:sp>
        <p:nvSpPr>
          <p:cNvPr id="8" name="Footer Placeholder 7">
            <a:extLst>
              <a:ext uri="{FF2B5EF4-FFF2-40B4-BE49-F238E27FC236}">
                <a16:creationId xmlns:a16="http://schemas.microsoft.com/office/drawing/2014/main" id="{5C61BE1B-787B-3141-9D34-7B9789177E5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D844469-5AAB-B845-B89F-E4F8B4AF0D38}"/>
              </a:ext>
            </a:extLst>
          </p:cNvPr>
          <p:cNvSpPr>
            <a:spLocks noGrp="1"/>
          </p:cNvSpPr>
          <p:nvPr>
            <p:ph type="sldNum" sz="quarter" idx="12"/>
          </p:nvPr>
        </p:nvSpPr>
        <p:spPr/>
        <p:txBody>
          <a:bodyPr/>
          <a:lstStyle/>
          <a:p>
            <a:fld id="{3EEB082D-750D-674D-83A5-74E4FDA0A3E0}" type="slidenum">
              <a:rPr lang="en-US" smtClean="0"/>
              <a:t>‹#›</a:t>
            </a:fld>
            <a:endParaRPr lang="en-US"/>
          </a:p>
        </p:txBody>
      </p:sp>
    </p:spTree>
    <p:extLst>
      <p:ext uri="{BB962C8B-B14F-4D97-AF65-F5344CB8AC3E}">
        <p14:creationId xmlns:p14="http://schemas.microsoft.com/office/powerpoint/2010/main" val="2742089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08D116-FBDF-8349-ACFB-76413490214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EA2DB1E-3B0D-CF44-8826-5645DF2076A2}"/>
              </a:ext>
            </a:extLst>
          </p:cNvPr>
          <p:cNvSpPr>
            <a:spLocks noGrp="1"/>
          </p:cNvSpPr>
          <p:nvPr>
            <p:ph type="dt" sz="half" idx="10"/>
          </p:nvPr>
        </p:nvSpPr>
        <p:spPr/>
        <p:txBody>
          <a:bodyPr/>
          <a:lstStyle/>
          <a:p>
            <a:fld id="{52C770CB-3A54-8F4B-AF72-7474DC558DD4}" type="datetimeFigureOut">
              <a:rPr lang="en-US" smtClean="0"/>
              <a:t>3/18/18</a:t>
            </a:fld>
            <a:endParaRPr lang="en-US"/>
          </a:p>
        </p:txBody>
      </p:sp>
      <p:sp>
        <p:nvSpPr>
          <p:cNvPr id="4" name="Footer Placeholder 3">
            <a:extLst>
              <a:ext uri="{FF2B5EF4-FFF2-40B4-BE49-F238E27FC236}">
                <a16:creationId xmlns:a16="http://schemas.microsoft.com/office/drawing/2014/main" id="{72F3FF06-5701-104C-A634-20624748D1D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19DD4A5-FB70-5843-AACF-9F83A671DA1F}"/>
              </a:ext>
            </a:extLst>
          </p:cNvPr>
          <p:cNvSpPr>
            <a:spLocks noGrp="1"/>
          </p:cNvSpPr>
          <p:nvPr>
            <p:ph type="sldNum" sz="quarter" idx="12"/>
          </p:nvPr>
        </p:nvSpPr>
        <p:spPr/>
        <p:txBody>
          <a:bodyPr/>
          <a:lstStyle/>
          <a:p>
            <a:fld id="{3EEB082D-750D-674D-83A5-74E4FDA0A3E0}" type="slidenum">
              <a:rPr lang="en-US" smtClean="0"/>
              <a:t>‹#›</a:t>
            </a:fld>
            <a:endParaRPr lang="en-US"/>
          </a:p>
        </p:txBody>
      </p:sp>
    </p:spTree>
    <p:extLst>
      <p:ext uri="{BB962C8B-B14F-4D97-AF65-F5344CB8AC3E}">
        <p14:creationId xmlns:p14="http://schemas.microsoft.com/office/powerpoint/2010/main" val="2353470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6A7FDFC-1EF4-7543-A1C9-03D8DE0C79CA}"/>
              </a:ext>
            </a:extLst>
          </p:cNvPr>
          <p:cNvSpPr>
            <a:spLocks noGrp="1"/>
          </p:cNvSpPr>
          <p:nvPr>
            <p:ph type="dt" sz="half" idx="10"/>
          </p:nvPr>
        </p:nvSpPr>
        <p:spPr/>
        <p:txBody>
          <a:bodyPr/>
          <a:lstStyle/>
          <a:p>
            <a:fld id="{52C770CB-3A54-8F4B-AF72-7474DC558DD4}" type="datetimeFigureOut">
              <a:rPr lang="en-US" smtClean="0"/>
              <a:t>3/18/18</a:t>
            </a:fld>
            <a:endParaRPr lang="en-US"/>
          </a:p>
        </p:txBody>
      </p:sp>
      <p:sp>
        <p:nvSpPr>
          <p:cNvPr id="3" name="Footer Placeholder 2">
            <a:extLst>
              <a:ext uri="{FF2B5EF4-FFF2-40B4-BE49-F238E27FC236}">
                <a16:creationId xmlns:a16="http://schemas.microsoft.com/office/drawing/2014/main" id="{D6833A21-974A-D34E-A51B-B8880233B3C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55644C9-1569-D644-AA42-B416DC6CC8A7}"/>
              </a:ext>
            </a:extLst>
          </p:cNvPr>
          <p:cNvSpPr>
            <a:spLocks noGrp="1"/>
          </p:cNvSpPr>
          <p:nvPr>
            <p:ph type="sldNum" sz="quarter" idx="12"/>
          </p:nvPr>
        </p:nvSpPr>
        <p:spPr/>
        <p:txBody>
          <a:bodyPr/>
          <a:lstStyle/>
          <a:p>
            <a:fld id="{3EEB082D-750D-674D-83A5-74E4FDA0A3E0}" type="slidenum">
              <a:rPr lang="en-US" smtClean="0"/>
              <a:t>‹#›</a:t>
            </a:fld>
            <a:endParaRPr lang="en-US"/>
          </a:p>
        </p:txBody>
      </p:sp>
    </p:spTree>
    <p:extLst>
      <p:ext uri="{BB962C8B-B14F-4D97-AF65-F5344CB8AC3E}">
        <p14:creationId xmlns:p14="http://schemas.microsoft.com/office/powerpoint/2010/main" val="13755285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9DB6AF-5436-1946-9601-0586A026EDC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CCBAD7C-4974-0947-94C1-D923BA912F3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35F0B96-555E-4541-AED9-9733EC6CD24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8DD55E1C-9730-F743-829F-FA2F26A9E312}"/>
              </a:ext>
            </a:extLst>
          </p:cNvPr>
          <p:cNvSpPr>
            <a:spLocks noGrp="1"/>
          </p:cNvSpPr>
          <p:nvPr>
            <p:ph type="dt" sz="half" idx="10"/>
          </p:nvPr>
        </p:nvSpPr>
        <p:spPr/>
        <p:txBody>
          <a:bodyPr/>
          <a:lstStyle/>
          <a:p>
            <a:fld id="{52C770CB-3A54-8F4B-AF72-7474DC558DD4}" type="datetimeFigureOut">
              <a:rPr lang="en-US" smtClean="0"/>
              <a:t>3/18/18</a:t>
            </a:fld>
            <a:endParaRPr lang="en-US"/>
          </a:p>
        </p:txBody>
      </p:sp>
      <p:sp>
        <p:nvSpPr>
          <p:cNvPr id="6" name="Footer Placeholder 5">
            <a:extLst>
              <a:ext uri="{FF2B5EF4-FFF2-40B4-BE49-F238E27FC236}">
                <a16:creationId xmlns:a16="http://schemas.microsoft.com/office/drawing/2014/main" id="{AA552A9A-9DF9-124A-89E8-A3571FBE087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CEC9E77-9FE7-1144-9728-354F407CE7EE}"/>
              </a:ext>
            </a:extLst>
          </p:cNvPr>
          <p:cNvSpPr>
            <a:spLocks noGrp="1"/>
          </p:cNvSpPr>
          <p:nvPr>
            <p:ph type="sldNum" sz="quarter" idx="12"/>
          </p:nvPr>
        </p:nvSpPr>
        <p:spPr/>
        <p:txBody>
          <a:bodyPr/>
          <a:lstStyle/>
          <a:p>
            <a:fld id="{3EEB082D-750D-674D-83A5-74E4FDA0A3E0}" type="slidenum">
              <a:rPr lang="en-US" smtClean="0"/>
              <a:t>‹#›</a:t>
            </a:fld>
            <a:endParaRPr lang="en-US"/>
          </a:p>
        </p:txBody>
      </p:sp>
    </p:spTree>
    <p:extLst>
      <p:ext uri="{BB962C8B-B14F-4D97-AF65-F5344CB8AC3E}">
        <p14:creationId xmlns:p14="http://schemas.microsoft.com/office/powerpoint/2010/main" val="13789154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820BEC-0956-3C46-8CC0-D025994CF58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D4BFB30-FBEB-8D4F-B241-530E21BC4CB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BA2EA7B-F2C6-6640-96E7-14B24D0A506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B3FBA55-2A31-0E4D-8F25-94615B94897C}"/>
              </a:ext>
            </a:extLst>
          </p:cNvPr>
          <p:cNvSpPr>
            <a:spLocks noGrp="1"/>
          </p:cNvSpPr>
          <p:nvPr>
            <p:ph type="dt" sz="half" idx="10"/>
          </p:nvPr>
        </p:nvSpPr>
        <p:spPr/>
        <p:txBody>
          <a:bodyPr/>
          <a:lstStyle/>
          <a:p>
            <a:fld id="{52C770CB-3A54-8F4B-AF72-7474DC558DD4}" type="datetimeFigureOut">
              <a:rPr lang="en-US" smtClean="0"/>
              <a:t>3/18/18</a:t>
            </a:fld>
            <a:endParaRPr lang="en-US"/>
          </a:p>
        </p:txBody>
      </p:sp>
      <p:sp>
        <p:nvSpPr>
          <p:cNvPr id="6" name="Footer Placeholder 5">
            <a:extLst>
              <a:ext uri="{FF2B5EF4-FFF2-40B4-BE49-F238E27FC236}">
                <a16:creationId xmlns:a16="http://schemas.microsoft.com/office/drawing/2014/main" id="{99891143-4DF6-1D44-93EA-F7C2270DAF1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5ED1AAD-7003-A64F-92F8-3F448046DCB0}"/>
              </a:ext>
            </a:extLst>
          </p:cNvPr>
          <p:cNvSpPr>
            <a:spLocks noGrp="1"/>
          </p:cNvSpPr>
          <p:nvPr>
            <p:ph type="sldNum" sz="quarter" idx="12"/>
          </p:nvPr>
        </p:nvSpPr>
        <p:spPr/>
        <p:txBody>
          <a:bodyPr/>
          <a:lstStyle/>
          <a:p>
            <a:fld id="{3EEB082D-750D-674D-83A5-74E4FDA0A3E0}" type="slidenum">
              <a:rPr lang="en-US" smtClean="0"/>
              <a:t>‹#›</a:t>
            </a:fld>
            <a:endParaRPr lang="en-US"/>
          </a:p>
        </p:txBody>
      </p:sp>
    </p:spTree>
    <p:extLst>
      <p:ext uri="{BB962C8B-B14F-4D97-AF65-F5344CB8AC3E}">
        <p14:creationId xmlns:p14="http://schemas.microsoft.com/office/powerpoint/2010/main" val="35493771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tif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690984D-91CB-E842-9080-3B7F2302B08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5BB5901-6BD9-954A-A96A-B1D50EDA71E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E59B4BD-3A1A-9246-9080-30DF889A66B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2C770CB-3A54-8F4B-AF72-7474DC558DD4}" type="datetimeFigureOut">
              <a:rPr lang="en-US" smtClean="0"/>
              <a:t>3/18/18</a:t>
            </a:fld>
            <a:endParaRPr lang="en-US"/>
          </a:p>
        </p:txBody>
      </p:sp>
      <p:sp>
        <p:nvSpPr>
          <p:cNvPr id="5" name="Footer Placeholder 4">
            <a:extLst>
              <a:ext uri="{FF2B5EF4-FFF2-40B4-BE49-F238E27FC236}">
                <a16:creationId xmlns:a16="http://schemas.microsoft.com/office/drawing/2014/main" id="{31F756A7-6314-E840-911C-83E6875A554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10AB604-62F5-A041-83FA-555C33911B5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EEB082D-750D-674D-83A5-74E4FDA0A3E0}" type="slidenum">
              <a:rPr lang="en-US" smtClean="0"/>
              <a:t>‹#›</a:t>
            </a:fld>
            <a:endParaRPr lang="en-US"/>
          </a:p>
        </p:txBody>
      </p:sp>
      <p:pic>
        <p:nvPicPr>
          <p:cNvPr id="7" name="Picture 6">
            <a:extLst>
              <a:ext uri="{FF2B5EF4-FFF2-40B4-BE49-F238E27FC236}">
                <a16:creationId xmlns:a16="http://schemas.microsoft.com/office/drawing/2014/main" id="{17F0703C-45EF-054D-B9BE-42F3CF74813F}"/>
              </a:ext>
            </a:extLst>
          </p:cNvPr>
          <p:cNvPicPr>
            <a:picLocks noChangeAspect="1"/>
          </p:cNvPicPr>
          <p:nvPr userDrawn="1"/>
        </p:nvPicPr>
        <p:blipFill>
          <a:blip r:embed="rId13"/>
          <a:stretch>
            <a:fillRect/>
          </a:stretch>
        </p:blipFill>
        <p:spPr>
          <a:xfrm>
            <a:off x="11222830" y="5958079"/>
            <a:ext cx="899921" cy="899921"/>
          </a:xfrm>
          <a:prstGeom prst="rect">
            <a:avLst/>
          </a:prstGeom>
        </p:spPr>
      </p:pic>
    </p:spTree>
    <p:extLst>
      <p:ext uri="{BB962C8B-B14F-4D97-AF65-F5344CB8AC3E}">
        <p14:creationId xmlns:p14="http://schemas.microsoft.com/office/powerpoint/2010/main" val="19773076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2.tif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image" Target="../media/image12.tiff"/><Relationship Id="rId1" Type="http://schemas.openxmlformats.org/officeDocument/2006/relationships/slideLayout" Target="../slideLayouts/slideLayout2.xml"/><Relationship Id="rId4" Type="http://schemas.openxmlformats.org/officeDocument/2006/relationships/image" Target="../media/image14.tiff"/></Relationships>
</file>

<file path=ppt/slides/_rels/slide12.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plot.ly/~tli2001/8/" TargetMode="External"/><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plot.ly/~tli2001/4/" TargetMode="External"/><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hyperlink" Target="http://www.bart.gov/"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hyperlink" Target="http://64.111.127.166/origin-destination/"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086DF4-F9B1-C140-B439-D29AEF755739}"/>
              </a:ext>
            </a:extLst>
          </p:cNvPr>
          <p:cNvSpPr>
            <a:spLocks noGrp="1"/>
          </p:cNvSpPr>
          <p:nvPr>
            <p:ph type="ctrTitle"/>
          </p:nvPr>
        </p:nvSpPr>
        <p:spPr>
          <a:xfrm>
            <a:off x="1236324" y="1831279"/>
            <a:ext cx="9144000" cy="2387600"/>
          </a:xfrm>
        </p:spPr>
        <p:txBody>
          <a:bodyPr/>
          <a:lstStyle/>
          <a:p>
            <a:pPr algn="l"/>
            <a:r>
              <a:rPr lang="en-US" b="1" dirty="0"/>
              <a:t>Branch</a:t>
            </a:r>
            <a:r>
              <a:rPr lang="en-US" b="1" dirty="0">
                <a:solidFill>
                  <a:schemeClr val="accent1">
                    <a:lumMod val="75000"/>
                  </a:schemeClr>
                </a:solidFill>
              </a:rPr>
              <a:t>4</a:t>
            </a:r>
          </a:p>
        </p:txBody>
      </p:sp>
      <p:sp>
        <p:nvSpPr>
          <p:cNvPr id="3" name="Subtitle 2">
            <a:extLst>
              <a:ext uri="{FF2B5EF4-FFF2-40B4-BE49-F238E27FC236}">
                <a16:creationId xmlns:a16="http://schemas.microsoft.com/office/drawing/2014/main" id="{67B49B21-D17F-3948-8015-8553988718FA}"/>
              </a:ext>
            </a:extLst>
          </p:cNvPr>
          <p:cNvSpPr>
            <a:spLocks noGrp="1"/>
          </p:cNvSpPr>
          <p:nvPr>
            <p:ph type="subTitle" idx="1"/>
          </p:nvPr>
        </p:nvSpPr>
        <p:spPr>
          <a:xfrm>
            <a:off x="1236324" y="4310954"/>
            <a:ext cx="9144000" cy="1655762"/>
          </a:xfrm>
        </p:spPr>
        <p:txBody>
          <a:bodyPr/>
          <a:lstStyle/>
          <a:p>
            <a:pPr algn="l"/>
            <a:r>
              <a:rPr lang="en-US" b="1" dirty="0"/>
              <a:t>BART </a:t>
            </a:r>
            <a:r>
              <a:rPr lang="en-US" b="1" dirty="0">
                <a:solidFill>
                  <a:schemeClr val="accent1">
                    <a:lumMod val="75000"/>
                  </a:schemeClr>
                </a:solidFill>
              </a:rPr>
              <a:t>Analytics</a:t>
            </a:r>
          </a:p>
        </p:txBody>
      </p:sp>
      <p:pic>
        <p:nvPicPr>
          <p:cNvPr id="4" name="Picture 3">
            <a:extLst>
              <a:ext uri="{FF2B5EF4-FFF2-40B4-BE49-F238E27FC236}">
                <a16:creationId xmlns:a16="http://schemas.microsoft.com/office/drawing/2014/main" id="{6E077D58-2C96-6947-8C52-11CD2E896EE0}"/>
              </a:ext>
            </a:extLst>
          </p:cNvPr>
          <p:cNvPicPr>
            <a:picLocks noChangeAspect="1"/>
          </p:cNvPicPr>
          <p:nvPr/>
        </p:nvPicPr>
        <p:blipFill>
          <a:blip r:embed="rId2"/>
          <a:stretch>
            <a:fillRect/>
          </a:stretch>
        </p:blipFill>
        <p:spPr>
          <a:xfrm>
            <a:off x="6207874" y="3376007"/>
            <a:ext cx="5080000" cy="3251200"/>
          </a:xfrm>
          <a:prstGeom prst="rect">
            <a:avLst/>
          </a:prstGeom>
        </p:spPr>
      </p:pic>
      <p:pic>
        <p:nvPicPr>
          <p:cNvPr id="5" name="Picture 4">
            <a:extLst>
              <a:ext uri="{FF2B5EF4-FFF2-40B4-BE49-F238E27FC236}">
                <a16:creationId xmlns:a16="http://schemas.microsoft.com/office/drawing/2014/main" id="{9EBC2EAF-A532-AB42-BB97-F50893F5A35D}"/>
              </a:ext>
            </a:extLst>
          </p:cNvPr>
          <p:cNvPicPr>
            <a:picLocks noChangeAspect="1"/>
          </p:cNvPicPr>
          <p:nvPr/>
        </p:nvPicPr>
        <p:blipFill>
          <a:blip r:embed="rId3"/>
          <a:stretch>
            <a:fillRect/>
          </a:stretch>
        </p:blipFill>
        <p:spPr>
          <a:xfrm>
            <a:off x="9890059" y="5145178"/>
            <a:ext cx="971151" cy="1447015"/>
          </a:xfrm>
          <a:prstGeom prst="rect">
            <a:avLst/>
          </a:prstGeom>
        </p:spPr>
      </p:pic>
    </p:spTree>
    <p:extLst>
      <p:ext uri="{BB962C8B-B14F-4D97-AF65-F5344CB8AC3E}">
        <p14:creationId xmlns:p14="http://schemas.microsoft.com/office/powerpoint/2010/main" val="29543303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C56A67-A20E-5E4D-A74E-238273B85937}"/>
              </a:ext>
            </a:extLst>
          </p:cNvPr>
          <p:cNvSpPr>
            <a:spLocks noGrp="1"/>
          </p:cNvSpPr>
          <p:nvPr>
            <p:ph type="title"/>
          </p:nvPr>
        </p:nvSpPr>
        <p:spPr/>
        <p:txBody>
          <a:bodyPr/>
          <a:lstStyle/>
          <a:p>
            <a:r>
              <a:rPr lang="en-US" dirty="0"/>
              <a:t>Weekday </a:t>
            </a:r>
            <a:r>
              <a:rPr lang="en-US" dirty="0">
                <a:solidFill>
                  <a:schemeClr val="accent1">
                    <a:lumMod val="75000"/>
                  </a:schemeClr>
                </a:solidFill>
              </a:rPr>
              <a:t>Impact</a:t>
            </a:r>
            <a:r>
              <a:rPr lang="en-US" dirty="0"/>
              <a:t> </a:t>
            </a:r>
          </a:p>
        </p:txBody>
      </p:sp>
      <p:pic>
        <p:nvPicPr>
          <p:cNvPr id="6" name="Content Placeholder 5">
            <a:extLst>
              <a:ext uri="{FF2B5EF4-FFF2-40B4-BE49-F238E27FC236}">
                <a16:creationId xmlns:a16="http://schemas.microsoft.com/office/drawing/2014/main" id="{BC8596AD-D0C6-3140-BC2E-62A617C65C2E}"/>
              </a:ext>
            </a:extLst>
          </p:cNvPr>
          <p:cNvPicPr>
            <a:picLocks noGrp="1" noChangeAspect="1"/>
          </p:cNvPicPr>
          <p:nvPr>
            <p:ph idx="1"/>
          </p:nvPr>
        </p:nvPicPr>
        <p:blipFill>
          <a:blip r:embed="rId2"/>
          <a:stretch>
            <a:fillRect/>
          </a:stretch>
        </p:blipFill>
        <p:spPr>
          <a:xfrm>
            <a:off x="1574800" y="1458542"/>
            <a:ext cx="7924800" cy="5333159"/>
          </a:xfrm>
          <a:prstGeom prst="rect">
            <a:avLst/>
          </a:prstGeom>
        </p:spPr>
      </p:pic>
    </p:spTree>
    <p:extLst>
      <p:ext uri="{BB962C8B-B14F-4D97-AF65-F5344CB8AC3E}">
        <p14:creationId xmlns:p14="http://schemas.microsoft.com/office/powerpoint/2010/main" val="36718521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93677F-E46B-D643-A069-0BF50D480DE2}"/>
              </a:ext>
            </a:extLst>
          </p:cNvPr>
          <p:cNvSpPr>
            <a:spLocks noGrp="1"/>
          </p:cNvSpPr>
          <p:nvPr>
            <p:ph type="title"/>
          </p:nvPr>
        </p:nvSpPr>
        <p:spPr/>
        <p:txBody>
          <a:bodyPr/>
          <a:lstStyle/>
          <a:p>
            <a:r>
              <a:rPr lang="en-US" dirty="0"/>
              <a:t>Key Learnings – </a:t>
            </a:r>
            <a:r>
              <a:rPr lang="en-US" dirty="0">
                <a:solidFill>
                  <a:schemeClr val="accent1">
                    <a:lumMod val="75000"/>
                  </a:schemeClr>
                </a:solidFill>
              </a:rPr>
              <a:t>Weekdays indexing</a:t>
            </a:r>
          </a:p>
        </p:txBody>
      </p:sp>
      <p:pic>
        <p:nvPicPr>
          <p:cNvPr id="4" name="Content Placeholder 3">
            <a:extLst>
              <a:ext uri="{FF2B5EF4-FFF2-40B4-BE49-F238E27FC236}">
                <a16:creationId xmlns:a16="http://schemas.microsoft.com/office/drawing/2014/main" id="{93AC8758-C283-5446-8ABF-1F235EC41476}"/>
              </a:ext>
            </a:extLst>
          </p:cNvPr>
          <p:cNvPicPr>
            <a:picLocks noGrp="1" noChangeAspect="1"/>
          </p:cNvPicPr>
          <p:nvPr>
            <p:ph idx="1"/>
          </p:nvPr>
        </p:nvPicPr>
        <p:blipFill>
          <a:blip r:embed="rId2"/>
          <a:stretch>
            <a:fillRect/>
          </a:stretch>
        </p:blipFill>
        <p:spPr>
          <a:xfrm>
            <a:off x="838200" y="1690688"/>
            <a:ext cx="11107218" cy="1971411"/>
          </a:xfrm>
          <a:prstGeom prst="rect">
            <a:avLst/>
          </a:prstGeom>
        </p:spPr>
      </p:pic>
      <p:pic>
        <p:nvPicPr>
          <p:cNvPr id="6" name="Picture 5">
            <a:extLst>
              <a:ext uri="{FF2B5EF4-FFF2-40B4-BE49-F238E27FC236}">
                <a16:creationId xmlns:a16="http://schemas.microsoft.com/office/drawing/2014/main" id="{542D260C-6030-1647-B90B-3B060952DFA6}"/>
              </a:ext>
            </a:extLst>
          </p:cNvPr>
          <p:cNvPicPr>
            <a:picLocks noChangeAspect="1"/>
          </p:cNvPicPr>
          <p:nvPr/>
        </p:nvPicPr>
        <p:blipFill>
          <a:blip r:embed="rId3"/>
          <a:stretch>
            <a:fillRect/>
          </a:stretch>
        </p:blipFill>
        <p:spPr>
          <a:xfrm>
            <a:off x="2712779" y="3685673"/>
            <a:ext cx="2476500" cy="2984500"/>
          </a:xfrm>
          <a:prstGeom prst="rect">
            <a:avLst/>
          </a:prstGeom>
        </p:spPr>
      </p:pic>
      <p:pic>
        <p:nvPicPr>
          <p:cNvPr id="7" name="Picture 6">
            <a:extLst>
              <a:ext uri="{FF2B5EF4-FFF2-40B4-BE49-F238E27FC236}">
                <a16:creationId xmlns:a16="http://schemas.microsoft.com/office/drawing/2014/main" id="{57C9EA57-0C26-A54A-8879-2981E6C2EF68}"/>
              </a:ext>
            </a:extLst>
          </p:cNvPr>
          <p:cNvPicPr>
            <a:picLocks noChangeAspect="1"/>
          </p:cNvPicPr>
          <p:nvPr/>
        </p:nvPicPr>
        <p:blipFill>
          <a:blip r:embed="rId4"/>
          <a:stretch>
            <a:fillRect/>
          </a:stretch>
        </p:blipFill>
        <p:spPr>
          <a:xfrm>
            <a:off x="7684976" y="3662099"/>
            <a:ext cx="2064274" cy="3090580"/>
          </a:xfrm>
          <a:prstGeom prst="rect">
            <a:avLst/>
          </a:prstGeom>
        </p:spPr>
      </p:pic>
      <p:sp>
        <p:nvSpPr>
          <p:cNvPr id="8" name="Rectangle 7">
            <a:extLst>
              <a:ext uri="{FF2B5EF4-FFF2-40B4-BE49-F238E27FC236}">
                <a16:creationId xmlns:a16="http://schemas.microsoft.com/office/drawing/2014/main" id="{CDA4D993-54F9-6F43-A1C2-678C8B8DEDA8}"/>
              </a:ext>
            </a:extLst>
          </p:cNvPr>
          <p:cNvSpPr/>
          <p:nvPr/>
        </p:nvSpPr>
        <p:spPr>
          <a:xfrm>
            <a:off x="460303" y="3795593"/>
            <a:ext cx="2040046" cy="646331"/>
          </a:xfrm>
          <a:prstGeom prst="rect">
            <a:avLst/>
          </a:prstGeom>
          <a:noFill/>
        </p:spPr>
        <p:txBody>
          <a:bodyPr wrap="square" lIns="91440" tIns="45720" rIns="91440" bIns="45720">
            <a:spAutoFit/>
          </a:bodyPr>
          <a:lstStyle/>
          <a:p>
            <a:pPr algn="ctr"/>
            <a:r>
              <a:rPr lang="en-US" sz="3600" b="0" cap="none" spc="0" dirty="0">
                <a:ln w="0"/>
                <a:solidFill>
                  <a:schemeClr val="accent1"/>
                </a:solidFill>
                <a:effectLst>
                  <a:outerShdw blurRad="38100" dist="25400" dir="5400000" algn="ctr" rotWithShape="0">
                    <a:srgbClr val="6E747A">
                      <a:alpha val="43000"/>
                    </a:srgbClr>
                  </a:outerShdw>
                </a:effectLst>
              </a:rPr>
              <a:t>Before</a:t>
            </a:r>
            <a:endParaRPr lang="en-US" sz="5400" b="0" cap="none" spc="0" dirty="0">
              <a:ln w="0"/>
              <a:solidFill>
                <a:schemeClr val="accent1"/>
              </a:solidFill>
              <a:effectLst>
                <a:outerShdw blurRad="38100" dist="25400" dir="5400000" algn="ctr" rotWithShape="0">
                  <a:srgbClr val="6E747A">
                    <a:alpha val="43000"/>
                  </a:srgbClr>
                </a:outerShdw>
              </a:effectLst>
            </a:endParaRPr>
          </a:p>
        </p:txBody>
      </p:sp>
      <p:sp>
        <p:nvSpPr>
          <p:cNvPr id="9" name="Rectangle 8">
            <a:extLst>
              <a:ext uri="{FF2B5EF4-FFF2-40B4-BE49-F238E27FC236}">
                <a16:creationId xmlns:a16="http://schemas.microsoft.com/office/drawing/2014/main" id="{5B093AFB-BFF3-174B-996C-9185DAF995B2}"/>
              </a:ext>
            </a:extLst>
          </p:cNvPr>
          <p:cNvSpPr/>
          <p:nvPr/>
        </p:nvSpPr>
        <p:spPr>
          <a:xfrm>
            <a:off x="5052666" y="3862336"/>
            <a:ext cx="2040046" cy="646331"/>
          </a:xfrm>
          <a:prstGeom prst="rect">
            <a:avLst/>
          </a:prstGeom>
          <a:noFill/>
        </p:spPr>
        <p:txBody>
          <a:bodyPr wrap="square" lIns="91440" tIns="45720" rIns="91440" bIns="45720">
            <a:spAutoFit/>
          </a:bodyPr>
          <a:lstStyle/>
          <a:p>
            <a:pPr algn="ctr"/>
            <a:r>
              <a:rPr lang="en-US" sz="3600" b="0" cap="none" spc="0" dirty="0">
                <a:ln w="0"/>
                <a:solidFill>
                  <a:schemeClr val="accent1"/>
                </a:solidFill>
                <a:effectLst>
                  <a:outerShdw blurRad="38100" dist="25400" dir="5400000" algn="ctr" rotWithShape="0">
                    <a:srgbClr val="6E747A">
                      <a:alpha val="43000"/>
                    </a:srgbClr>
                  </a:outerShdw>
                </a:effectLst>
              </a:rPr>
              <a:t>After </a:t>
            </a:r>
            <a:endParaRPr lang="en-US" sz="5400" b="0" cap="none" spc="0" dirty="0">
              <a:ln w="0"/>
              <a:solidFill>
                <a:schemeClr val="accent1"/>
              </a:solidFill>
              <a:effectLst>
                <a:outerShdw blurRad="38100" dist="25400" dir="5400000" algn="ctr" rotWithShape="0">
                  <a:srgbClr val="6E747A">
                    <a:alpha val="43000"/>
                  </a:srgbClr>
                </a:outerShdw>
              </a:effectLst>
            </a:endParaRPr>
          </a:p>
        </p:txBody>
      </p:sp>
      <p:sp>
        <p:nvSpPr>
          <p:cNvPr id="10" name="Right Arrow 9">
            <a:extLst>
              <a:ext uri="{FF2B5EF4-FFF2-40B4-BE49-F238E27FC236}">
                <a16:creationId xmlns:a16="http://schemas.microsoft.com/office/drawing/2014/main" id="{5409E4B3-FD8F-6F41-9BF8-7E816B549675}"/>
              </a:ext>
            </a:extLst>
          </p:cNvPr>
          <p:cNvSpPr/>
          <p:nvPr/>
        </p:nvSpPr>
        <p:spPr>
          <a:xfrm>
            <a:off x="6584474" y="4118759"/>
            <a:ext cx="295809" cy="13348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Arrow 10">
            <a:extLst>
              <a:ext uri="{FF2B5EF4-FFF2-40B4-BE49-F238E27FC236}">
                <a16:creationId xmlns:a16="http://schemas.microsoft.com/office/drawing/2014/main" id="{3B65441E-6217-1E40-A608-B1E54513A873}"/>
              </a:ext>
            </a:extLst>
          </p:cNvPr>
          <p:cNvSpPr/>
          <p:nvPr/>
        </p:nvSpPr>
        <p:spPr>
          <a:xfrm>
            <a:off x="2120514" y="4118759"/>
            <a:ext cx="379835" cy="13348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97291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898F65-F399-EA4B-AD1C-D9EA1EBA45BF}"/>
              </a:ext>
            </a:extLst>
          </p:cNvPr>
          <p:cNvSpPr>
            <a:spLocks noGrp="1"/>
          </p:cNvSpPr>
          <p:nvPr>
            <p:ph type="title"/>
          </p:nvPr>
        </p:nvSpPr>
        <p:spPr/>
        <p:txBody>
          <a:bodyPr/>
          <a:lstStyle/>
          <a:p>
            <a:r>
              <a:rPr lang="en-US" dirty="0"/>
              <a:t>Key Learnings – </a:t>
            </a:r>
            <a:r>
              <a:rPr lang="en-US" dirty="0">
                <a:solidFill>
                  <a:schemeClr val="accent1">
                    <a:lumMod val="75000"/>
                  </a:schemeClr>
                </a:solidFill>
              </a:rPr>
              <a:t>Side-by-Side bars</a:t>
            </a:r>
          </a:p>
        </p:txBody>
      </p:sp>
      <p:pic>
        <p:nvPicPr>
          <p:cNvPr id="3" name="Picture 2">
            <a:extLst>
              <a:ext uri="{FF2B5EF4-FFF2-40B4-BE49-F238E27FC236}">
                <a16:creationId xmlns:a16="http://schemas.microsoft.com/office/drawing/2014/main" id="{E7DE5742-902C-C845-8ED5-B65995827414}"/>
              </a:ext>
            </a:extLst>
          </p:cNvPr>
          <p:cNvPicPr>
            <a:picLocks noChangeAspect="1"/>
          </p:cNvPicPr>
          <p:nvPr/>
        </p:nvPicPr>
        <p:blipFill>
          <a:blip r:embed="rId2"/>
          <a:stretch>
            <a:fillRect/>
          </a:stretch>
        </p:blipFill>
        <p:spPr>
          <a:xfrm>
            <a:off x="305842" y="2015065"/>
            <a:ext cx="11629815" cy="3742267"/>
          </a:xfrm>
          <a:prstGeom prst="rect">
            <a:avLst/>
          </a:prstGeom>
        </p:spPr>
      </p:pic>
    </p:spTree>
    <p:extLst>
      <p:ext uri="{BB962C8B-B14F-4D97-AF65-F5344CB8AC3E}">
        <p14:creationId xmlns:p14="http://schemas.microsoft.com/office/powerpoint/2010/main" val="15444473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54C7CC-0372-704E-8DFE-C1267BF9279D}"/>
              </a:ext>
            </a:extLst>
          </p:cNvPr>
          <p:cNvSpPr>
            <a:spLocks noGrp="1"/>
          </p:cNvSpPr>
          <p:nvPr>
            <p:ph type="title"/>
          </p:nvPr>
        </p:nvSpPr>
        <p:spPr/>
        <p:txBody>
          <a:bodyPr/>
          <a:lstStyle/>
          <a:p>
            <a:r>
              <a:rPr lang="en-US" dirty="0"/>
              <a:t>Super Bowl Impact– </a:t>
            </a:r>
            <a:r>
              <a:rPr lang="en-US" dirty="0">
                <a:solidFill>
                  <a:schemeClr val="accent1">
                    <a:lumMod val="75000"/>
                  </a:schemeClr>
                </a:solidFill>
              </a:rPr>
              <a:t>Origin station (Jan-Feb)</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91200" y="1295400"/>
            <a:ext cx="5562600" cy="556260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3400" y="1295400"/>
            <a:ext cx="5562600" cy="5562600"/>
          </a:xfrm>
          <a:prstGeom prst="rect">
            <a:avLst/>
          </a:prstGeom>
        </p:spPr>
      </p:pic>
    </p:spTree>
    <p:extLst>
      <p:ext uri="{BB962C8B-B14F-4D97-AF65-F5344CB8AC3E}">
        <p14:creationId xmlns:p14="http://schemas.microsoft.com/office/powerpoint/2010/main" val="29308622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229747-AE69-B041-A15B-06110BA2905E}"/>
              </a:ext>
            </a:extLst>
          </p:cNvPr>
          <p:cNvSpPr>
            <a:spLocks noGrp="1"/>
          </p:cNvSpPr>
          <p:nvPr>
            <p:ph type="title"/>
          </p:nvPr>
        </p:nvSpPr>
        <p:spPr/>
        <p:txBody>
          <a:bodyPr/>
          <a:lstStyle/>
          <a:p>
            <a:r>
              <a:rPr lang="en-US" dirty="0"/>
              <a:t>Super Bowl Impact– </a:t>
            </a:r>
            <a:r>
              <a:rPr lang="en-US" dirty="0">
                <a:solidFill>
                  <a:schemeClr val="accent1">
                    <a:lumMod val="75000"/>
                  </a:schemeClr>
                </a:solidFill>
              </a:rPr>
              <a:t>Destination (Jan-Feb)</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38800" y="1320800"/>
            <a:ext cx="5524500" cy="552450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5300" y="1320800"/>
            <a:ext cx="5511800" cy="5511800"/>
          </a:xfrm>
          <a:prstGeom prst="rect">
            <a:avLst/>
          </a:prstGeom>
        </p:spPr>
      </p:pic>
    </p:spTree>
    <p:extLst>
      <p:ext uri="{BB962C8B-B14F-4D97-AF65-F5344CB8AC3E}">
        <p14:creationId xmlns:p14="http://schemas.microsoft.com/office/powerpoint/2010/main" val="14693151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93677F-E46B-D643-A069-0BF50D480DE2}"/>
              </a:ext>
            </a:extLst>
          </p:cNvPr>
          <p:cNvSpPr>
            <a:spLocks noGrp="1"/>
          </p:cNvSpPr>
          <p:nvPr>
            <p:ph type="title"/>
          </p:nvPr>
        </p:nvSpPr>
        <p:spPr/>
        <p:txBody>
          <a:bodyPr/>
          <a:lstStyle/>
          <a:p>
            <a:r>
              <a:rPr lang="en-US" dirty="0"/>
              <a:t>Key Learnings – </a:t>
            </a:r>
            <a:r>
              <a:rPr lang="en-US" dirty="0">
                <a:solidFill>
                  <a:schemeClr val="accent1">
                    <a:lumMod val="75000"/>
                  </a:schemeClr>
                </a:solidFill>
              </a:rPr>
              <a:t>Code</a:t>
            </a:r>
          </a:p>
        </p:txBody>
      </p:sp>
      <p:sp>
        <p:nvSpPr>
          <p:cNvPr id="12" name="TextBox 11">
            <a:extLst>
              <a:ext uri="{FF2B5EF4-FFF2-40B4-BE49-F238E27FC236}">
                <a16:creationId xmlns:a16="http://schemas.microsoft.com/office/drawing/2014/main" id="{5AB75673-565A-2249-9C2A-2A0B52D1EACC}"/>
              </a:ext>
            </a:extLst>
          </p:cNvPr>
          <p:cNvSpPr txBox="1"/>
          <p:nvPr/>
        </p:nvSpPr>
        <p:spPr>
          <a:xfrm>
            <a:off x="838200" y="1413689"/>
            <a:ext cx="10112670" cy="369332"/>
          </a:xfrm>
          <a:prstGeom prst="rect">
            <a:avLst/>
          </a:prstGeom>
          <a:noFill/>
        </p:spPr>
        <p:txBody>
          <a:bodyPr wrap="square" rtlCol="0">
            <a:spAutoFit/>
          </a:bodyPr>
          <a:lstStyle/>
          <a:p>
            <a:r>
              <a:rPr lang="en-US" dirty="0"/>
              <a:t>Station Location mapping required: Splitting out coordinates, converting to numeric and flipping direction:</a:t>
            </a:r>
          </a:p>
        </p:txBody>
      </p:sp>
      <p:pic>
        <p:nvPicPr>
          <p:cNvPr id="3" name="Picture 2"/>
          <p:cNvPicPr>
            <a:picLocks noChangeAspect="1"/>
          </p:cNvPicPr>
          <p:nvPr/>
        </p:nvPicPr>
        <p:blipFill>
          <a:blip r:embed="rId2"/>
          <a:stretch>
            <a:fillRect/>
          </a:stretch>
        </p:blipFill>
        <p:spPr>
          <a:xfrm>
            <a:off x="838200" y="1875354"/>
            <a:ext cx="9696450" cy="4619625"/>
          </a:xfrm>
          <a:prstGeom prst="rect">
            <a:avLst/>
          </a:prstGeom>
        </p:spPr>
      </p:pic>
    </p:spTree>
    <p:extLst>
      <p:ext uri="{BB962C8B-B14F-4D97-AF65-F5344CB8AC3E}">
        <p14:creationId xmlns:p14="http://schemas.microsoft.com/office/powerpoint/2010/main" val="12977747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93677F-E46B-D643-A069-0BF50D480DE2}"/>
              </a:ext>
            </a:extLst>
          </p:cNvPr>
          <p:cNvSpPr>
            <a:spLocks noGrp="1"/>
          </p:cNvSpPr>
          <p:nvPr>
            <p:ph type="title"/>
          </p:nvPr>
        </p:nvSpPr>
        <p:spPr/>
        <p:txBody>
          <a:bodyPr/>
          <a:lstStyle/>
          <a:p>
            <a:r>
              <a:rPr lang="en-US" dirty="0"/>
              <a:t>Key Learnings – </a:t>
            </a:r>
            <a:r>
              <a:rPr lang="en-US" dirty="0">
                <a:solidFill>
                  <a:schemeClr val="accent1">
                    <a:lumMod val="75000"/>
                  </a:schemeClr>
                </a:solidFill>
              </a:rPr>
              <a:t>Focus on Question</a:t>
            </a:r>
          </a:p>
        </p:txBody>
      </p:sp>
      <p:pic>
        <p:nvPicPr>
          <p:cNvPr id="5" name="Picture 4"/>
          <p:cNvPicPr>
            <a:picLocks noChangeAspect="1"/>
          </p:cNvPicPr>
          <p:nvPr/>
        </p:nvPicPr>
        <p:blipFill>
          <a:blip r:embed="rId2"/>
          <a:stretch>
            <a:fillRect/>
          </a:stretch>
        </p:blipFill>
        <p:spPr>
          <a:xfrm>
            <a:off x="923193" y="3593583"/>
            <a:ext cx="8318500" cy="2976855"/>
          </a:xfrm>
          <a:prstGeom prst="rect">
            <a:avLst/>
          </a:prstGeom>
        </p:spPr>
      </p:pic>
      <p:sp>
        <p:nvSpPr>
          <p:cNvPr id="12" name="TextBox 11">
            <a:extLst>
              <a:ext uri="{FF2B5EF4-FFF2-40B4-BE49-F238E27FC236}">
                <a16:creationId xmlns:a16="http://schemas.microsoft.com/office/drawing/2014/main" id="{5AB75673-565A-2249-9C2A-2A0B52D1EACC}"/>
              </a:ext>
            </a:extLst>
          </p:cNvPr>
          <p:cNvSpPr txBox="1"/>
          <p:nvPr/>
        </p:nvSpPr>
        <p:spPr>
          <a:xfrm>
            <a:off x="923193" y="1506022"/>
            <a:ext cx="5980404" cy="1200329"/>
          </a:xfrm>
          <a:prstGeom prst="rect">
            <a:avLst/>
          </a:prstGeom>
          <a:noFill/>
        </p:spPr>
        <p:txBody>
          <a:bodyPr wrap="square" rtlCol="0">
            <a:spAutoFit/>
          </a:bodyPr>
          <a:lstStyle/>
          <a:p>
            <a:r>
              <a:rPr lang="en-US" dirty="0"/>
              <a:t>Original plan: add station names to all data points</a:t>
            </a:r>
          </a:p>
          <a:p>
            <a:endParaRPr lang="en-US" dirty="0"/>
          </a:p>
          <a:p>
            <a:r>
              <a:rPr lang="en-US" dirty="0"/>
              <a:t>Final result: add end point stations only and highlight most popular station</a:t>
            </a:r>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03596" y="1255487"/>
            <a:ext cx="4676192" cy="4676192"/>
          </a:xfrm>
          <a:prstGeom prst="rect">
            <a:avLst/>
          </a:prstGeom>
        </p:spPr>
      </p:pic>
    </p:spTree>
    <p:extLst>
      <p:ext uri="{BB962C8B-B14F-4D97-AF65-F5344CB8AC3E}">
        <p14:creationId xmlns:p14="http://schemas.microsoft.com/office/powerpoint/2010/main" val="19095693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9823" y="-1"/>
            <a:ext cx="9614339" cy="6867385"/>
          </a:xfrm>
          <a:prstGeom prst="rect">
            <a:avLst/>
          </a:prstGeom>
        </p:spPr>
      </p:pic>
      <p:sp>
        <p:nvSpPr>
          <p:cNvPr id="2" name="Title 1">
            <a:extLst>
              <a:ext uri="{FF2B5EF4-FFF2-40B4-BE49-F238E27FC236}">
                <a16:creationId xmlns:a16="http://schemas.microsoft.com/office/drawing/2014/main" id="{83229747-AE69-B041-A15B-06110BA2905E}"/>
              </a:ext>
            </a:extLst>
          </p:cNvPr>
          <p:cNvSpPr>
            <a:spLocks noGrp="1"/>
          </p:cNvSpPr>
          <p:nvPr>
            <p:ph type="title"/>
          </p:nvPr>
        </p:nvSpPr>
        <p:spPr/>
        <p:txBody>
          <a:bodyPr/>
          <a:lstStyle/>
          <a:p>
            <a:r>
              <a:rPr lang="en-US" dirty="0"/>
              <a:t>Throughput Between Stations </a:t>
            </a:r>
            <a:r>
              <a:rPr lang="en-US" dirty="0">
                <a:solidFill>
                  <a:schemeClr val="accent1">
                    <a:lumMod val="75000"/>
                  </a:schemeClr>
                </a:solidFill>
              </a:rPr>
              <a:t>(2015)</a:t>
            </a:r>
          </a:p>
        </p:txBody>
      </p:sp>
      <p:sp>
        <p:nvSpPr>
          <p:cNvPr id="4" name="TextBox 3">
            <a:extLst>
              <a:ext uri="{FF2B5EF4-FFF2-40B4-BE49-F238E27FC236}">
                <a16:creationId xmlns:a16="http://schemas.microsoft.com/office/drawing/2014/main" id="{5AB75673-565A-2249-9C2A-2A0B52D1EACC}"/>
              </a:ext>
            </a:extLst>
          </p:cNvPr>
          <p:cNvSpPr txBox="1"/>
          <p:nvPr/>
        </p:nvSpPr>
        <p:spPr>
          <a:xfrm>
            <a:off x="8632093" y="5819259"/>
            <a:ext cx="2874107" cy="369332"/>
          </a:xfrm>
          <a:prstGeom prst="rect">
            <a:avLst/>
          </a:prstGeom>
          <a:noFill/>
        </p:spPr>
        <p:txBody>
          <a:bodyPr wrap="square" rtlCol="0">
            <a:spAutoFit/>
          </a:bodyPr>
          <a:lstStyle/>
          <a:p>
            <a:r>
              <a:rPr lang="en-US" dirty="0">
                <a:hlinkClick r:id="rId3"/>
              </a:rPr>
              <a:t>https://plot.ly/~tli2001/8/</a:t>
            </a:r>
            <a:endParaRPr lang="en-US" dirty="0"/>
          </a:p>
        </p:txBody>
      </p:sp>
    </p:spTree>
    <p:extLst>
      <p:ext uri="{BB962C8B-B14F-4D97-AF65-F5344CB8AC3E}">
        <p14:creationId xmlns:p14="http://schemas.microsoft.com/office/powerpoint/2010/main" val="10746732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9100" y="38099"/>
            <a:ext cx="9525000" cy="6803571"/>
          </a:xfrm>
          <a:prstGeom prst="rect">
            <a:avLst/>
          </a:prstGeom>
        </p:spPr>
      </p:pic>
      <p:sp>
        <p:nvSpPr>
          <p:cNvPr id="2" name="Title 1">
            <a:extLst>
              <a:ext uri="{FF2B5EF4-FFF2-40B4-BE49-F238E27FC236}">
                <a16:creationId xmlns:a16="http://schemas.microsoft.com/office/drawing/2014/main" id="{83229747-AE69-B041-A15B-06110BA2905E}"/>
              </a:ext>
            </a:extLst>
          </p:cNvPr>
          <p:cNvSpPr>
            <a:spLocks noGrp="1"/>
          </p:cNvSpPr>
          <p:nvPr>
            <p:ph type="title"/>
          </p:nvPr>
        </p:nvSpPr>
        <p:spPr/>
        <p:txBody>
          <a:bodyPr/>
          <a:lstStyle/>
          <a:p>
            <a:r>
              <a:rPr lang="en-US" dirty="0"/>
              <a:t>Throughput Between Stations </a:t>
            </a:r>
            <a:r>
              <a:rPr lang="en-US" dirty="0">
                <a:solidFill>
                  <a:schemeClr val="accent1">
                    <a:lumMod val="75000"/>
                  </a:schemeClr>
                </a:solidFill>
              </a:rPr>
              <a:t>(2016)</a:t>
            </a:r>
          </a:p>
        </p:txBody>
      </p:sp>
      <p:sp>
        <p:nvSpPr>
          <p:cNvPr id="4" name="TextBox 3">
            <a:extLst>
              <a:ext uri="{FF2B5EF4-FFF2-40B4-BE49-F238E27FC236}">
                <a16:creationId xmlns:a16="http://schemas.microsoft.com/office/drawing/2014/main" id="{5AB75673-565A-2249-9C2A-2A0B52D1EACC}"/>
              </a:ext>
            </a:extLst>
          </p:cNvPr>
          <p:cNvSpPr txBox="1"/>
          <p:nvPr/>
        </p:nvSpPr>
        <p:spPr>
          <a:xfrm>
            <a:off x="8632093" y="5819259"/>
            <a:ext cx="2874107" cy="369332"/>
          </a:xfrm>
          <a:prstGeom prst="rect">
            <a:avLst/>
          </a:prstGeom>
          <a:noFill/>
        </p:spPr>
        <p:txBody>
          <a:bodyPr wrap="square" rtlCol="0">
            <a:spAutoFit/>
          </a:bodyPr>
          <a:lstStyle/>
          <a:p>
            <a:r>
              <a:rPr lang="en-US" dirty="0">
                <a:hlinkClick r:id="rId3"/>
              </a:rPr>
              <a:t>https://plot.ly/~tli2001/4/</a:t>
            </a:r>
            <a:endParaRPr lang="en-US" dirty="0"/>
          </a:p>
        </p:txBody>
      </p:sp>
    </p:spTree>
    <p:extLst>
      <p:ext uri="{BB962C8B-B14F-4D97-AF65-F5344CB8AC3E}">
        <p14:creationId xmlns:p14="http://schemas.microsoft.com/office/powerpoint/2010/main" val="32095975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93677F-E46B-D643-A069-0BF50D480DE2}"/>
              </a:ext>
            </a:extLst>
          </p:cNvPr>
          <p:cNvSpPr>
            <a:spLocks noGrp="1"/>
          </p:cNvSpPr>
          <p:nvPr>
            <p:ph type="title"/>
          </p:nvPr>
        </p:nvSpPr>
        <p:spPr/>
        <p:txBody>
          <a:bodyPr/>
          <a:lstStyle/>
          <a:p>
            <a:r>
              <a:rPr lang="en-US" dirty="0"/>
              <a:t>Popular Station Findings</a:t>
            </a:r>
            <a:endParaRPr lang="en-US" dirty="0">
              <a:solidFill>
                <a:schemeClr val="accent1">
                  <a:lumMod val="75000"/>
                </a:schemeClr>
              </a:solidFill>
            </a:endParaRPr>
          </a:p>
        </p:txBody>
      </p:sp>
      <p:sp>
        <p:nvSpPr>
          <p:cNvPr id="12" name="TextBox 11">
            <a:extLst>
              <a:ext uri="{FF2B5EF4-FFF2-40B4-BE49-F238E27FC236}">
                <a16:creationId xmlns:a16="http://schemas.microsoft.com/office/drawing/2014/main" id="{5AB75673-565A-2249-9C2A-2A0B52D1EACC}"/>
              </a:ext>
            </a:extLst>
          </p:cNvPr>
          <p:cNvSpPr txBox="1"/>
          <p:nvPr/>
        </p:nvSpPr>
        <p:spPr>
          <a:xfrm>
            <a:off x="923192" y="3334819"/>
            <a:ext cx="10887075" cy="646331"/>
          </a:xfrm>
          <a:prstGeom prst="rect">
            <a:avLst/>
          </a:prstGeom>
          <a:noFill/>
        </p:spPr>
        <p:txBody>
          <a:bodyPr wrap="square" rtlCol="0">
            <a:spAutoFit/>
          </a:bodyPr>
          <a:lstStyle/>
          <a:p>
            <a:r>
              <a:rPr lang="en-US" dirty="0"/>
              <a:t>Verdict: If you need to travel to or through downtown San Francisco -  specifically Embarcadero, Montgomery, Powell, or Civic Center, there’s a high possibility of the trains being packed due to the popularity of these stations.</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3192" y="3981150"/>
            <a:ext cx="3327054" cy="2242434"/>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31376" y="3980070"/>
            <a:ext cx="3597760" cy="2243514"/>
          </a:xfrm>
          <a:prstGeom prst="rect">
            <a:avLst/>
          </a:prstGeom>
        </p:spPr>
      </p:pic>
      <p:sp>
        <p:nvSpPr>
          <p:cNvPr id="8" name="TextBox 7">
            <a:extLst>
              <a:ext uri="{FF2B5EF4-FFF2-40B4-BE49-F238E27FC236}">
                <a16:creationId xmlns:a16="http://schemas.microsoft.com/office/drawing/2014/main" id="{5AB75673-565A-2249-9C2A-2A0B52D1EACC}"/>
              </a:ext>
            </a:extLst>
          </p:cNvPr>
          <p:cNvSpPr txBox="1"/>
          <p:nvPr/>
        </p:nvSpPr>
        <p:spPr>
          <a:xfrm>
            <a:off x="838200" y="1265874"/>
            <a:ext cx="10887075" cy="2031325"/>
          </a:xfrm>
          <a:prstGeom prst="rect">
            <a:avLst/>
          </a:prstGeom>
          <a:noFill/>
        </p:spPr>
        <p:txBody>
          <a:bodyPr wrap="square" rtlCol="0">
            <a:spAutoFit/>
          </a:bodyPr>
          <a:lstStyle/>
          <a:p>
            <a:r>
              <a:rPr lang="en-US" dirty="0"/>
              <a:t>Comparing the throughput of January-February of 2016 and 2017, there was an overall decrease in traffic in the year following the Super Bowl.  We saw an average drop of </a:t>
            </a:r>
            <a:r>
              <a:rPr lang="en-US" b="1" dirty="0"/>
              <a:t>33,000</a:t>
            </a:r>
            <a:r>
              <a:rPr lang="en-US" dirty="0"/>
              <a:t> across all stations, including a drop of over </a:t>
            </a:r>
            <a:r>
              <a:rPr lang="en-US" b="1" dirty="0"/>
              <a:t>200,000</a:t>
            </a:r>
            <a:r>
              <a:rPr lang="en-US" dirty="0"/>
              <a:t> in the most popular destination station in both years – Embarcadero Station.</a:t>
            </a:r>
          </a:p>
          <a:p>
            <a:endParaRPr lang="en-US" dirty="0"/>
          </a:p>
          <a:p>
            <a:r>
              <a:rPr lang="en-US" dirty="0"/>
              <a:t>Looking at the full year throughput between 2015 and 2016 (2017 data was incomplete) we can see that the overall traffic pattern between stations looked largely similar, so the Super Bowl primarily added volume but did not alter the traffic pattern .</a:t>
            </a:r>
          </a:p>
        </p:txBody>
      </p:sp>
      <p:sp>
        <p:nvSpPr>
          <p:cNvPr id="6" name="Isosceles Triangle 5"/>
          <p:cNvSpPr/>
          <p:nvPr/>
        </p:nvSpPr>
        <p:spPr>
          <a:xfrm rot="16200000">
            <a:off x="4119054" y="4111262"/>
            <a:ext cx="2243514" cy="1981130"/>
          </a:xfrm>
          <a:prstGeom prst="triangle">
            <a:avLst>
              <a:gd name="adj" fmla="val 70379"/>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999371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483B767-D01B-3345-BF01-2635CB313E75}"/>
              </a:ext>
            </a:extLst>
          </p:cNvPr>
          <p:cNvPicPr>
            <a:picLocks noChangeAspect="1"/>
          </p:cNvPicPr>
          <p:nvPr/>
        </p:nvPicPr>
        <p:blipFill>
          <a:blip r:embed="rId2">
            <a:alphaModFix amt="35000"/>
          </a:blip>
          <a:stretch>
            <a:fillRect/>
          </a:stretch>
        </p:blipFill>
        <p:spPr>
          <a:xfrm>
            <a:off x="0" y="193770"/>
            <a:ext cx="12192000" cy="5884672"/>
          </a:xfrm>
          <a:prstGeom prst="rect">
            <a:avLst/>
          </a:prstGeom>
        </p:spPr>
      </p:pic>
      <p:sp>
        <p:nvSpPr>
          <p:cNvPr id="5" name="Text Placeholder 4">
            <a:extLst>
              <a:ext uri="{FF2B5EF4-FFF2-40B4-BE49-F238E27FC236}">
                <a16:creationId xmlns:a16="http://schemas.microsoft.com/office/drawing/2014/main" id="{CCC6DCB7-9B0A-6A47-997A-81771F52D0A0}"/>
              </a:ext>
            </a:extLst>
          </p:cNvPr>
          <p:cNvSpPr>
            <a:spLocks noGrp="1"/>
          </p:cNvSpPr>
          <p:nvPr>
            <p:ph type="body" idx="1"/>
          </p:nvPr>
        </p:nvSpPr>
        <p:spPr/>
        <p:txBody>
          <a:bodyPr/>
          <a:lstStyle/>
          <a:p>
            <a:r>
              <a:rPr lang="en-US" dirty="0">
                <a:solidFill>
                  <a:schemeClr val="accent1">
                    <a:lumMod val="75000"/>
                  </a:schemeClr>
                </a:solidFill>
              </a:rPr>
              <a:t>That is the question</a:t>
            </a:r>
          </a:p>
        </p:txBody>
      </p:sp>
      <p:sp>
        <p:nvSpPr>
          <p:cNvPr id="4" name="Title 3">
            <a:extLst>
              <a:ext uri="{FF2B5EF4-FFF2-40B4-BE49-F238E27FC236}">
                <a16:creationId xmlns:a16="http://schemas.microsoft.com/office/drawing/2014/main" id="{FD4962BF-D822-6E4D-9E5E-89F1D7F00D21}"/>
              </a:ext>
            </a:extLst>
          </p:cNvPr>
          <p:cNvSpPr>
            <a:spLocks noGrp="1"/>
          </p:cNvSpPr>
          <p:nvPr>
            <p:ph type="title"/>
          </p:nvPr>
        </p:nvSpPr>
        <p:spPr/>
        <p:txBody>
          <a:bodyPr/>
          <a:lstStyle/>
          <a:p>
            <a:r>
              <a:rPr lang="en-US" dirty="0"/>
              <a:t>To ride or </a:t>
            </a:r>
            <a:r>
              <a:rPr lang="en-US" dirty="0">
                <a:solidFill>
                  <a:schemeClr val="accent1">
                    <a:lumMod val="75000"/>
                  </a:schemeClr>
                </a:solidFill>
              </a:rPr>
              <a:t>not to ride Bart?</a:t>
            </a:r>
          </a:p>
        </p:txBody>
      </p:sp>
    </p:spTree>
    <p:extLst>
      <p:ext uri="{BB962C8B-B14F-4D97-AF65-F5344CB8AC3E}">
        <p14:creationId xmlns:p14="http://schemas.microsoft.com/office/powerpoint/2010/main" val="28777829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ABEC96-B4B5-8640-980A-712DCFBA3190}"/>
              </a:ext>
            </a:extLst>
          </p:cNvPr>
          <p:cNvSpPr>
            <a:spLocks noGrp="1"/>
          </p:cNvSpPr>
          <p:nvPr>
            <p:ph type="title"/>
          </p:nvPr>
        </p:nvSpPr>
        <p:spPr/>
        <p:txBody>
          <a:bodyPr/>
          <a:lstStyle/>
          <a:p>
            <a:r>
              <a:rPr lang="en-US" b="1" i="1" dirty="0"/>
              <a:t>BART Green Energy Quick Facts</a:t>
            </a:r>
            <a:br>
              <a:rPr lang="en-US" b="1" dirty="0"/>
            </a:br>
            <a:endParaRPr lang="en-US" dirty="0"/>
          </a:p>
        </p:txBody>
      </p:sp>
      <p:sp>
        <p:nvSpPr>
          <p:cNvPr id="3" name="Content Placeholder 2">
            <a:extLst>
              <a:ext uri="{FF2B5EF4-FFF2-40B4-BE49-F238E27FC236}">
                <a16:creationId xmlns:a16="http://schemas.microsoft.com/office/drawing/2014/main" id="{D600FA11-D323-6A49-B4DA-414D6D88D1FF}"/>
              </a:ext>
            </a:extLst>
          </p:cNvPr>
          <p:cNvSpPr>
            <a:spLocks noGrp="1"/>
          </p:cNvSpPr>
          <p:nvPr>
            <p:ph idx="1"/>
          </p:nvPr>
        </p:nvSpPr>
        <p:spPr/>
        <p:txBody>
          <a:bodyPr/>
          <a:lstStyle/>
          <a:p>
            <a:r>
              <a:rPr lang="en-US" dirty="0"/>
              <a:t>2016 average number of weekday trips..................................433,394</a:t>
            </a:r>
          </a:p>
          <a:p>
            <a:r>
              <a:rPr lang="en-US" dirty="0"/>
              <a:t>Average trip length................................................................14.7 miles</a:t>
            </a:r>
          </a:p>
          <a:p>
            <a:r>
              <a:rPr lang="en-US" dirty="0"/>
              <a:t>Gallons of gas saved by avoiding driving (round trip)............1.4 gallons</a:t>
            </a:r>
          </a:p>
          <a:p>
            <a:r>
              <a:rPr lang="en-US" dirty="0"/>
              <a:t>CO2e avoided in one average round trip............................27.0 </a:t>
            </a:r>
            <a:r>
              <a:rPr lang="en-US" dirty="0" err="1"/>
              <a:t>lb</a:t>
            </a:r>
            <a:r>
              <a:rPr lang="en-US" dirty="0"/>
              <a:t> CO2e</a:t>
            </a:r>
          </a:p>
          <a:p>
            <a:pPr marL="0" indent="0">
              <a:buNone/>
            </a:pPr>
            <a:r>
              <a:rPr lang="en-US" sz="1800" dirty="0"/>
              <a:t>	(</a:t>
            </a:r>
            <a:r>
              <a:rPr lang="en-US" sz="1800" i="1" dirty="0"/>
              <a:t>Source: </a:t>
            </a:r>
            <a:r>
              <a:rPr lang="en-US" sz="1800" i="1" dirty="0">
                <a:hlinkClick r:id="rId2"/>
              </a:rPr>
              <a:t>www.BART.gov</a:t>
            </a:r>
            <a:r>
              <a:rPr lang="en-US" sz="1800" dirty="0"/>
              <a:t>) </a:t>
            </a:r>
          </a:p>
        </p:txBody>
      </p:sp>
    </p:spTree>
    <p:extLst>
      <p:ext uri="{BB962C8B-B14F-4D97-AF65-F5344CB8AC3E}">
        <p14:creationId xmlns:p14="http://schemas.microsoft.com/office/powerpoint/2010/main" val="9843714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5B25B3-7D02-B74C-958A-0B31302D5F2E}"/>
              </a:ext>
            </a:extLst>
          </p:cNvPr>
          <p:cNvSpPr>
            <a:spLocks noGrp="1"/>
          </p:cNvSpPr>
          <p:nvPr>
            <p:ph type="title"/>
          </p:nvPr>
        </p:nvSpPr>
        <p:spPr/>
        <p:txBody>
          <a:bodyPr/>
          <a:lstStyle/>
          <a:p>
            <a:r>
              <a:rPr lang="en-US" dirty="0"/>
              <a:t>Appendix</a:t>
            </a:r>
          </a:p>
        </p:txBody>
      </p:sp>
      <p:sp>
        <p:nvSpPr>
          <p:cNvPr id="3" name="Text Placeholder 2">
            <a:extLst>
              <a:ext uri="{FF2B5EF4-FFF2-40B4-BE49-F238E27FC236}">
                <a16:creationId xmlns:a16="http://schemas.microsoft.com/office/drawing/2014/main" id="{DDC2EDCC-6D72-8546-9FEB-3C0D9A0A3B4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305469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871CB8-F343-414A-B34C-4DF171EA7964}"/>
              </a:ext>
            </a:extLst>
          </p:cNvPr>
          <p:cNvSpPr>
            <a:spLocks noGrp="1"/>
          </p:cNvSpPr>
          <p:nvPr>
            <p:ph type="title"/>
          </p:nvPr>
        </p:nvSpPr>
        <p:spPr/>
        <p:txBody>
          <a:bodyPr/>
          <a:lstStyle/>
          <a:p>
            <a:r>
              <a:rPr lang="en-US" dirty="0"/>
              <a:t>Resources used</a:t>
            </a:r>
          </a:p>
        </p:txBody>
      </p:sp>
      <p:sp>
        <p:nvSpPr>
          <p:cNvPr id="3" name="Content Placeholder 2">
            <a:extLst>
              <a:ext uri="{FF2B5EF4-FFF2-40B4-BE49-F238E27FC236}">
                <a16:creationId xmlns:a16="http://schemas.microsoft.com/office/drawing/2014/main" id="{19DA01CD-0C44-E140-AED6-10A77173C3C9}"/>
              </a:ext>
            </a:extLst>
          </p:cNvPr>
          <p:cNvSpPr>
            <a:spLocks noGrp="1"/>
          </p:cNvSpPr>
          <p:nvPr>
            <p:ph idx="1"/>
          </p:nvPr>
        </p:nvSpPr>
        <p:spPr/>
        <p:txBody>
          <a:bodyPr/>
          <a:lstStyle/>
          <a:p>
            <a:r>
              <a:rPr lang="en-US" dirty="0" err="1"/>
              <a:t>Bart.gov</a:t>
            </a:r>
            <a:r>
              <a:rPr lang="en-US" dirty="0"/>
              <a:t> ridership raw data: </a:t>
            </a:r>
            <a:r>
              <a:rPr lang="en-US" dirty="0">
                <a:hlinkClick r:id="rId2"/>
              </a:rPr>
              <a:t>http://64.111.127.166/origin-destination/</a:t>
            </a:r>
            <a:endParaRPr lang="en-US" dirty="0"/>
          </a:p>
          <a:p>
            <a:r>
              <a:rPr lang="en-US" dirty="0"/>
              <a:t>Twitter API</a:t>
            </a:r>
          </a:p>
        </p:txBody>
      </p:sp>
    </p:spTree>
    <p:extLst>
      <p:ext uri="{BB962C8B-B14F-4D97-AF65-F5344CB8AC3E}">
        <p14:creationId xmlns:p14="http://schemas.microsoft.com/office/powerpoint/2010/main" val="4289456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04B545-53B1-2A49-B39B-2D4BE5693639}"/>
              </a:ext>
            </a:extLst>
          </p:cNvPr>
          <p:cNvSpPr>
            <a:spLocks noGrp="1"/>
          </p:cNvSpPr>
          <p:nvPr>
            <p:ph type="title"/>
          </p:nvPr>
        </p:nvSpPr>
        <p:spPr/>
        <p:txBody>
          <a:bodyPr/>
          <a:lstStyle/>
          <a:p>
            <a:r>
              <a:rPr lang="en-US" dirty="0"/>
              <a:t>Key terms</a:t>
            </a:r>
          </a:p>
        </p:txBody>
      </p:sp>
      <p:sp>
        <p:nvSpPr>
          <p:cNvPr id="3" name="Content Placeholder 2">
            <a:extLst>
              <a:ext uri="{FF2B5EF4-FFF2-40B4-BE49-F238E27FC236}">
                <a16:creationId xmlns:a16="http://schemas.microsoft.com/office/drawing/2014/main" id="{E3170BDF-E788-E846-9E22-5B1F0BCD5305}"/>
              </a:ext>
            </a:extLst>
          </p:cNvPr>
          <p:cNvSpPr>
            <a:spLocks noGrp="1"/>
          </p:cNvSpPr>
          <p:nvPr>
            <p:ph idx="1"/>
          </p:nvPr>
        </p:nvSpPr>
        <p:spPr/>
        <p:txBody>
          <a:bodyPr/>
          <a:lstStyle/>
          <a:p>
            <a:r>
              <a:rPr lang="en-US" dirty="0"/>
              <a:t>Throughput: Number of people that click in/out of a station</a:t>
            </a:r>
          </a:p>
        </p:txBody>
      </p:sp>
    </p:spTree>
    <p:extLst>
      <p:ext uri="{BB962C8B-B14F-4D97-AF65-F5344CB8AC3E}">
        <p14:creationId xmlns:p14="http://schemas.microsoft.com/office/powerpoint/2010/main" val="31052810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077261-F701-144B-9A8D-EA4398F19CE0}"/>
              </a:ext>
            </a:extLst>
          </p:cNvPr>
          <p:cNvSpPr>
            <a:spLocks noGrp="1"/>
          </p:cNvSpPr>
          <p:nvPr>
            <p:ph type="title"/>
          </p:nvPr>
        </p:nvSpPr>
        <p:spPr/>
        <p:txBody>
          <a:bodyPr/>
          <a:lstStyle/>
          <a:p>
            <a:r>
              <a:rPr lang="en-US" dirty="0"/>
              <a:t>Split </a:t>
            </a:r>
          </a:p>
        </p:txBody>
      </p:sp>
      <p:sp>
        <p:nvSpPr>
          <p:cNvPr id="3" name="Content Placeholder 2">
            <a:extLst>
              <a:ext uri="{FF2B5EF4-FFF2-40B4-BE49-F238E27FC236}">
                <a16:creationId xmlns:a16="http://schemas.microsoft.com/office/drawing/2014/main" id="{84215573-106A-3B4C-9588-88E3823B60A2}"/>
              </a:ext>
            </a:extLst>
          </p:cNvPr>
          <p:cNvSpPr>
            <a:spLocks noGrp="1"/>
          </p:cNvSpPr>
          <p:nvPr>
            <p:ph idx="1"/>
          </p:nvPr>
        </p:nvSpPr>
        <p:spPr/>
        <p:txBody>
          <a:bodyPr>
            <a:normAutofit fontScale="77500" lnSpcReduction="20000"/>
          </a:bodyPr>
          <a:lstStyle/>
          <a:p>
            <a:pPr marL="0" indent="0">
              <a:buNone/>
            </a:pPr>
            <a:r>
              <a:rPr lang="en-US" dirty="0"/>
              <a:t>Melody</a:t>
            </a:r>
          </a:p>
          <a:p>
            <a:pPr>
              <a:buFontTx/>
              <a:buChar char="-"/>
            </a:pPr>
            <a:r>
              <a:rPr lang="en-US" dirty="0"/>
              <a:t>Seasonality</a:t>
            </a:r>
          </a:p>
          <a:p>
            <a:pPr>
              <a:buFontTx/>
              <a:buChar char="-"/>
            </a:pPr>
            <a:r>
              <a:rPr lang="en-US" dirty="0"/>
              <a:t>Hourly trends – when should I ride Bart if I don’t want a crowded train</a:t>
            </a:r>
          </a:p>
          <a:p>
            <a:pPr marL="0" indent="0">
              <a:buNone/>
            </a:pPr>
            <a:r>
              <a:rPr lang="en-US" dirty="0" err="1"/>
              <a:t>Mayur</a:t>
            </a:r>
            <a:r>
              <a:rPr lang="en-US" dirty="0"/>
              <a:t>/Tony</a:t>
            </a:r>
          </a:p>
          <a:p>
            <a:r>
              <a:rPr lang="en-US" dirty="0"/>
              <a:t>What is the increase in ridership during the </a:t>
            </a:r>
            <a:r>
              <a:rPr lang="en-US" dirty="0" err="1"/>
              <a:t>Superbowl</a:t>
            </a:r>
            <a:r>
              <a:rPr lang="en-US" dirty="0"/>
              <a:t> 2016? </a:t>
            </a:r>
          </a:p>
          <a:p>
            <a:pPr lvl="1"/>
            <a:r>
              <a:rPr lang="en-US" dirty="0" err="1"/>
              <a:t>Heatmap</a:t>
            </a:r>
            <a:r>
              <a:rPr lang="en-US" dirty="0"/>
              <a:t> by day</a:t>
            </a:r>
          </a:p>
          <a:p>
            <a:r>
              <a:rPr lang="en-US" dirty="0"/>
              <a:t>Where people are boarding the Bart the most?</a:t>
            </a:r>
          </a:p>
          <a:p>
            <a:pPr lvl="1"/>
            <a:r>
              <a:rPr lang="en-US" dirty="0"/>
              <a:t>Bubble plot by station/map</a:t>
            </a:r>
          </a:p>
          <a:p>
            <a:r>
              <a:rPr lang="en-US" dirty="0"/>
              <a:t>Where people are exiting the Bart the most?</a:t>
            </a:r>
          </a:p>
          <a:p>
            <a:pPr marL="0" indent="0">
              <a:buNone/>
            </a:pPr>
            <a:r>
              <a:rPr lang="en-US" dirty="0"/>
              <a:t>Lena</a:t>
            </a:r>
          </a:p>
          <a:p>
            <a:pPr>
              <a:buFontTx/>
              <a:buChar char="-"/>
            </a:pPr>
            <a:r>
              <a:rPr lang="en-US" dirty="0"/>
              <a:t>Bart delays last ~2yrs</a:t>
            </a:r>
          </a:p>
          <a:p>
            <a:pPr lvl="1">
              <a:buFontTx/>
              <a:buChar char="-"/>
            </a:pPr>
            <a:r>
              <a:rPr lang="en-US" dirty="0"/>
              <a:t>Weather affected?</a:t>
            </a:r>
          </a:p>
          <a:p>
            <a:pPr lvl="1">
              <a:buFontTx/>
              <a:buChar char="-"/>
            </a:pPr>
            <a:r>
              <a:rPr lang="en-US" dirty="0"/>
              <a:t>Trends: When not to ride BART</a:t>
            </a:r>
          </a:p>
          <a:p>
            <a:endParaRPr lang="en-US" dirty="0"/>
          </a:p>
        </p:txBody>
      </p:sp>
    </p:spTree>
    <p:extLst>
      <p:ext uri="{BB962C8B-B14F-4D97-AF65-F5344CB8AC3E}">
        <p14:creationId xmlns:p14="http://schemas.microsoft.com/office/powerpoint/2010/main" val="12408656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8AF86E-7846-1D40-98EE-CBCB304B5912}"/>
              </a:ext>
            </a:extLst>
          </p:cNvPr>
          <p:cNvSpPr>
            <a:spLocks noGrp="1"/>
          </p:cNvSpPr>
          <p:nvPr>
            <p:ph type="title"/>
          </p:nvPr>
        </p:nvSpPr>
        <p:spPr/>
        <p:txBody>
          <a:bodyPr/>
          <a:lstStyle/>
          <a:p>
            <a:r>
              <a:rPr lang="en-US" dirty="0"/>
              <a:t>Questions</a:t>
            </a:r>
          </a:p>
        </p:txBody>
      </p:sp>
      <p:sp>
        <p:nvSpPr>
          <p:cNvPr id="3" name="Content Placeholder 2">
            <a:extLst>
              <a:ext uri="{FF2B5EF4-FFF2-40B4-BE49-F238E27FC236}">
                <a16:creationId xmlns:a16="http://schemas.microsoft.com/office/drawing/2014/main" id="{62EDAFBF-9505-074B-BEAA-DA5779AAE2F4}"/>
              </a:ext>
            </a:extLst>
          </p:cNvPr>
          <p:cNvSpPr>
            <a:spLocks noGrp="1"/>
          </p:cNvSpPr>
          <p:nvPr>
            <p:ph idx="1"/>
          </p:nvPr>
        </p:nvSpPr>
        <p:spPr/>
        <p:txBody>
          <a:bodyPr>
            <a:normAutofit/>
          </a:bodyPr>
          <a:lstStyle/>
          <a:p>
            <a:endParaRPr lang="en-US" dirty="0"/>
          </a:p>
          <a:p>
            <a:endParaRPr lang="en-US" dirty="0"/>
          </a:p>
          <a:p>
            <a:endParaRPr lang="en-US" b="1" dirty="0"/>
          </a:p>
        </p:txBody>
      </p:sp>
      <p:sp>
        <p:nvSpPr>
          <p:cNvPr id="4" name="Content Placeholder 2">
            <a:extLst>
              <a:ext uri="{FF2B5EF4-FFF2-40B4-BE49-F238E27FC236}">
                <a16:creationId xmlns:a16="http://schemas.microsoft.com/office/drawing/2014/main" id="{59648950-EA84-B648-BC02-AFB1BCBB65C7}"/>
              </a:ext>
            </a:extLst>
          </p:cNvPr>
          <p:cNvSpPr txBox="1">
            <a:spLocks/>
          </p:cNvSpPr>
          <p:nvPr/>
        </p:nvSpPr>
        <p:spPr>
          <a:xfrm>
            <a:off x="990600" y="19780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What are the ridership yearly trends? What does the seasonality look like?</a:t>
            </a:r>
          </a:p>
          <a:p>
            <a:r>
              <a:rPr lang="en-US" dirty="0"/>
              <a:t>Hourly trends – when should I ride Bart if I don’t want a crowded train?</a:t>
            </a:r>
          </a:p>
          <a:p>
            <a:r>
              <a:rPr lang="en-US" dirty="0"/>
              <a:t>Was there an effect from a “Big Event” in 2016 to ridership? </a:t>
            </a:r>
          </a:p>
          <a:p>
            <a:r>
              <a:rPr lang="en-US" dirty="0"/>
              <a:t>Where people are exiting/boarding Bart the most?</a:t>
            </a:r>
          </a:p>
          <a:p>
            <a:r>
              <a:rPr lang="en-US" dirty="0"/>
              <a:t>Bart delays last ~2yrs</a:t>
            </a:r>
          </a:p>
          <a:p>
            <a:pPr lvl="1">
              <a:buFontTx/>
              <a:buChar char="-"/>
            </a:pPr>
            <a:r>
              <a:rPr lang="en-US" dirty="0"/>
              <a:t>Weather affected?</a:t>
            </a:r>
          </a:p>
          <a:p>
            <a:pPr lvl="1">
              <a:buFontTx/>
              <a:buChar char="-"/>
            </a:pPr>
            <a:r>
              <a:rPr lang="en-US" dirty="0"/>
              <a:t>Trends: When not to ride BART…</a:t>
            </a:r>
          </a:p>
          <a:p>
            <a:endParaRPr lang="en-US" dirty="0"/>
          </a:p>
        </p:txBody>
      </p:sp>
    </p:spTree>
    <p:extLst>
      <p:ext uri="{BB962C8B-B14F-4D97-AF65-F5344CB8AC3E}">
        <p14:creationId xmlns:p14="http://schemas.microsoft.com/office/powerpoint/2010/main" val="31609190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CE5D027-FB93-424C-A460-F7D4032D5455}"/>
              </a:ext>
            </a:extLst>
          </p:cNvPr>
          <p:cNvPicPr>
            <a:picLocks noChangeAspect="1"/>
          </p:cNvPicPr>
          <p:nvPr/>
        </p:nvPicPr>
        <p:blipFill>
          <a:blip r:embed="rId2"/>
          <a:stretch>
            <a:fillRect/>
          </a:stretch>
        </p:blipFill>
        <p:spPr>
          <a:xfrm>
            <a:off x="486055" y="636999"/>
            <a:ext cx="10692229" cy="5874851"/>
          </a:xfrm>
          <a:prstGeom prst="rect">
            <a:avLst/>
          </a:prstGeom>
          <a:ln>
            <a:solidFill>
              <a:schemeClr val="accent1">
                <a:lumMod val="50000"/>
              </a:schemeClr>
            </a:solidFill>
          </a:ln>
        </p:spPr>
      </p:pic>
    </p:spTree>
    <p:extLst>
      <p:ext uri="{BB962C8B-B14F-4D97-AF65-F5344CB8AC3E}">
        <p14:creationId xmlns:p14="http://schemas.microsoft.com/office/powerpoint/2010/main" val="39117727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EDA86B-6CA6-0A40-A2EF-7AABA2F45815}"/>
              </a:ext>
            </a:extLst>
          </p:cNvPr>
          <p:cNvPicPr>
            <a:picLocks noChangeAspect="1"/>
          </p:cNvPicPr>
          <p:nvPr/>
        </p:nvPicPr>
        <p:blipFill>
          <a:blip r:embed="rId2"/>
          <a:stretch>
            <a:fillRect/>
          </a:stretch>
        </p:blipFill>
        <p:spPr>
          <a:xfrm>
            <a:off x="595902" y="699452"/>
            <a:ext cx="10541285" cy="5948806"/>
          </a:xfrm>
          <a:prstGeom prst="rect">
            <a:avLst/>
          </a:prstGeom>
        </p:spPr>
      </p:pic>
    </p:spTree>
    <p:extLst>
      <p:ext uri="{BB962C8B-B14F-4D97-AF65-F5344CB8AC3E}">
        <p14:creationId xmlns:p14="http://schemas.microsoft.com/office/powerpoint/2010/main" val="17901684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898F65-F399-EA4B-AD1C-D9EA1EBA45BF}"/>
              </a:ext>
            </a:extLst>
          </p:cNvPr>
          <p:cNvSpPr>
            <a:spLocks noGrp="1"/>
          </p:cNvSpPr>
          <p:nvPr>
            <p:ph type="title"/>
          </p:nvPr>
        </p:nvSpPr>
        <p:spPr/>
        <p:txBody>
          <a:bodyPr/>
          <a:lstStyle/>
          <a:p>
            <a:r>
              <a:rPr lang="en-US" dirty="0"/>
              <a:t>Code: Key Learnings</a:t>
            </a:r>
          </a:p>
        </p:txBody>
      </p:sp>
      <p:pic>
        <p:nvPicPr>
          <p:cNvPr id="8" name="Picture 7">
            <a:extLst>
              <a:ext uri="{FF2B5EF4-FFF2-40B4-BE49-F238E27FC236}">
                <a16:creationId xmlns:a16="http://schemas.microsoft.com/office/drawing/2014/main" id="{958851DD-F096-B74F-A907-F114B5D2BC03}"/>
              </a:ext>
            </a:extLst>
          </p:cNvPr>
          <p:cNvPicPr>
            <a:picLocks noChangeAspect="1"/>
          </p:cNvPicPr>
          <p:nvPr/>
        </p:nvPicPr>
        <p:blipFill rotWithShape="1">
          <a:blip r:embed="rId2"/>
          <a:srcRect l="6532" t="34606" r="6532" b="36030"/>
          <a:stretch/>
        </p:blipFill>
        <p:spPr>
          <a:xfrm>
            <a:off x="838199" y="2301410"/>
            <a:ext cx="10515601" cy="3298005"/>
          </a:xfrm>
          <a:prstGeom prst="rect">
            <a:avLst/>
          </a:prstGeom>
        </p:spPr>
      </p:pic>
      <p:sp>
        <p:nvSpPr>
          <p:cNvPr id="9" name="TextBox 8">
            <a:extLst>
              <a:ext uri="{FF2B5EF4-FFF2-40B4-BE49-F238E27FC236}">
                <a16:creationId xmlns:a16="http://schemas.microsoft.com/office/drawing/2014/main" id="{10302462-F5E3-AF42-B94B-C544C3EC28E1}"/>
              </a:ext>
            </a:extLst>
          </p:cNvPr>
          <p:cNvSpPr txBox="1"/>
          <p:nvPr/>
        </p:nvSpPr>
        <p:spPr>
          <a:xfrm>
            <a:off x="923192" y="1811383"/>
            <a:ext cx="7227277" cy="369332"/>
          </a:xfrm>
          <a:prstGeom prst="rect">
            <a:avLst/>
          </a:prstGeom>
          <a:noFill/>
        </p:spPr>
        <p:txBody>
          <a:bodyPr wrap="square" rtlCol="0">
            <a:spAutoFit/>
          </a:bodyPr>
          <a:lstStyle/>
          <a:p>
            <a:r>
              <a:rPr lang="en-US" dirty="0"/>
              <a:t>No need to download a large CSV file if a link to it is already available </a:t>
            </a:r>
          </a:p>
        </p:txBody>
      </p:sp>
    </p:spTree>
    <p:extLst>
      <p:ext uri="{BB962C8B-B14F-4D97-AF65-F5344CB8AC3E}">
        <p14:creationId xmlns:p14="http://schemas.microsoft.com/office/powerpoint/2010/main" val="20421535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898F65-F399-EA4B-AD1C-D9EA1EBA45BF}"/>
              </a:ext>
            </a:extLst>
          </p:cNvPr>
          <p:cNvSpPr>
            <a:spLocks noGrp="1"/>
          </p:cNvSpPr>
          <p:nvPr>
            <p:ph type="title"/>
          </p:nvPr>
        </p:nvSpPr>
        <p:spPr/>
        <p:txBody>
          <a:bodyPr/>
          <a:lstStyle/>
          <a:p>
            <a:r>
              <a:rPr lang="en-US" dirty="0"/>
              <a:t>Code: Key Learnings</a:t>
            </a:r>
          </a:p>
        </p:txBody>
      </p:sp>
      <p:pic>
        <p:nvPicPr>
          <p:cNvPr id="4" name="Picture 3">
            <a:extLst>
              <a:ext uri="{FF2B5EF4-FFF2-40B4-BE49-F238E27FC236}">
                <a16:creationId xmlns:a16="http://schemas.microsoft.com/office/drawing/2014/main" id="{9C86EA89-7394-9B47-85DB-EDE2EE06A5D1}"/>
              </a:ext>
            </a:extLst>
          </p:cNvPr>
          <p:cNvPicPr>
            <a:picLocks noChangeAspect="1"/>
          </p:cNvPicPr>
          <p:nvPr/>
        </p:nvPicPr>
        <p:blipFill rotWithShape="1">
          <a:blip r:embed="rId2"/>
          <a:srcRect l="16029" t="43112" r="9992" b="37528"/>
          <a:stretch/>
        </p:blipFill>
        <p:spPr>
          <a:xfrm>
            <a:off x="838200" y="2301410"/>
            <a:ext cx="8751870" cy="2126751"/>
          </a:xfrm>
          <a:prstGeom prst="rect">
            <a:avLst/>
          </a:prstGeom>
        </p:spPr>
      </p:pic>
      <p:sp>
        <p:nvSpPr>
          <p:cNvPr id="6" name="TextBox 5">
            <a:extLst>
              <a:ext uri="{FF2B5EF4-FFF2-40B4-BE49-F238E27FC236}">
                <a16:creationId xmlns:a16="http://schemas.microsoft.com/office/drawing/2014/main" id="{5AB75673-565A-2249-9C2A-2A0B52D1EACC}"/>
              </a:ext>
            </a:extLst>
          </p:cNvPr>
          <p:cNvSpPr txBox="1"/>
          <p:nvPr/>
        </p:nvSpPr>
        <p:spPr>
          <a:xfrm>
            <a:off x="923192" y="1811383"/>
            <a:ext cx="7227277" cy="369332"/>
          </a:xfrm>
          <a:prstGeom prst="rect">
            <a:avLst/>
          </a:prstGeom>
          <a:noFill/>
        </p:spPr>
        <p:txBody>
          <a:bodyPr wrap="square" rtlCol="0">
            <a:spAutoFit/>
          </a:bodyPr>
          <a:lstStyle/>
          <a:p>
            <a:r>
              <a:rPr lang="en-US" dirty="0"/>
              <a:t>Annotate: Add notes directly to the chart</a:t>
            </a:r>
          </a:p>
        </p:txBody>
      </p:sp>
    </p:spTree>
    <p:extLst>
      <p:ext uri="{BB962C8B-B14F-4D97-AF65-F5344CB8AC3E}">
        <p14:creationId xmlns:p14="http://schemas.microsoft.com/office/powerpoint/2010/main" val="30211378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54C7CC-0372-704E-8DFE-C1267BF9279D}"/>
              </a:ext>
            </a:extLst>
          </p:cNvPr>
          <p:cNvSpPr>
            <a:spLocks noGrp="1"/>
          </p:cNvSpPr>
          <p:nvPr>
            <p:ph type="title"/>
          </p:nvPr>
        </p:nvSpPr>
        <p:spPr/>
        <p:txBody>
          <a:bodyPr/>
          <a:lstStyle/>
          <a:p>
            <a:r>
              <a:rPr lang="en-US" dirty="0"/>
              <a:t>Super Bowl Impact– </a:t>
            </a:r>
            <a:r>
              <a:rPr lang="en-US" dirty="0">
                <a:solidFill>
                  <a:schemeClr val="accent1">
                    <a:lumMod val="75000"/>
                  </a:schemeClr>
                </a:solidFill>
              </a:rPr>
              <a:t>Origin station (Jan-Feb)</a:t>
            </a:r>
          </a:p>
        </p:txBody>
      </p:sp>
      <p:pic>
        <p:nvPicPr>
          <p:cNvPr id="6" name="Content Placeholder 5">
            <a:extLst>
              <a:ext uri="{FF2B5EF4-FFF2-40B4-BE49-F238E27FC236}">
                <a16:creationId xmlns:a16="http://schemas.microsoft.com/office/drawing/2014/main" id="{2530D20D-314C-014B-A244-22B3B895202C}"/>
              </a:ext>
            </a:extLst>
          </p:cNvPr>
          <p:cNvPicPr>
            <a:picLocks noGrp="1" noChangeAspect="1"/>
          </p:cNvPicPr>
          <p:nvPr>
            <p:ph idx="1"/>
          </p:nvPr>
        </p:nvPicPr>
        <p:blipFill>
          <a:blip r:embed="rId2"/>
          <a:stretch>
            <a:fillRect/>
          </a:stretch>
        </p:blipFill>
        <p:spPr>
          <a:xfrm>
            <a:off x="677334" y="1365807"/>
            <a:ext cx="10312399" cy="5432874"/>
          </a:xfrm>
          <a:prstGeom prst="rect">
            <a:avLst/>
          </a:prstGeom>
        </p:spPr>
      </p:pic>
    </p:spTree>
    <p:extLst>
      <p:ext uri="{BB962C8B-B14F-4D97-AF65-F5344CB8AC3E}">
        <p14:creationId xmlns:p14="http://schemas.microsoft.com/office/powerpoint/2010/main" val="18441313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229747-AE69-B041-A15B-06110BA2905E}"/>
              </a:ext>
            </a:extLst>
          </p:cNvPr>
          <p:cNvSpPr>
            <a:spLocks noGrp="1"/>
          </p:cNvSpPr>
          <p:nvPr>
            <p:ph type="title"/>
          </p:nvPr>
        </p:nvSpPr>
        <p:spPr/>
        <p:txBody>
          <a:bodyPr/>
          <a:lstStyle/>
          <a:p>
            <a:r>
              <a:rPr lang="en-US" dirty="0"/>
              <a:t>Super Bowl Impact– </a:t>
            </a:r>
            <a:r>
              <a:rPr lang="en-US" dirty="0">
                <a:solidFill>
                  <a:schemeClr val="accent1">
                    <a:lumMod val="75000"/>
                  </a:schemeClr>
                </a:solidFill>
              </a:rPr>
              <a:t>Destination (Jan-Feb)</a:t>
            </a:r>
          </a:p>
        </p:txBody>
      </p:sp>
      <p:pic>
        <p:nvPicPr>
          <p:cNvPr id="6" name="Content Placeholder 5">
            <a:extLst>
              <a:ext uri="{FF2B5EF4-FFF2-40B4-BE49-F238E27FC236}">
                <a16:creationId xmlns:a16="http://schemas.microsoft.com/office/drawing/2014/main" id="{EBB5A86F-ECE0-7845-8429-1E7007BE68D7}"/>
              </a:ext>
            </a:extLst>
          </p:cNvPr>
          <p:cNvPicPr>
            <a:picLocks noGrp="1" noChangeAspect="1"/>
          </p:cNvPicPr>
          <p:nvPr>
            <p:ph idx="1"/>
          </p:nvPr>
        </p:nvPicPr>
        <p:blipFill>
          <a:blip r:embed="rId2"/>
          <a:stretch>
            <a:fillRect/>
          </a:stretch>
        </p:blipFill>
        <p:spPr>
          <a:xfrm>
            <a:off x="550333" y="1284114"/>
            <a:ext cx="10591799" cy="5482965"/>
          </a:xfrm>
          <a:prstGeom prst="rect">
            <a:avLst/>
          </a:prstGeom>
        </p:spPr>
      </p:pic>
    </p:spTree>
    <p:extLst>
      <p:ext uri="{BB962C8B-B14F-4D97-AF65-F5344CB8AC3E}">
        <p14:creationId xmlns:p14="http://schemas.microsoft.com/office/powerpoint/2010/main" val="187346616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2316</TotalTime>
  <Words>540</Words>
  <Application>Microsoft Macintosh PowerPoint</Application>
  <PresentationFormat>Widescreen</PresentationFormat>
  <Paragraphs>68</Paragraphs>
  <Slides>24</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24</vt:i4>
      </vt:variant>
    </vt:vector>
  </HeadingPairs>
  <TitlesOfParts>
    <vt:vector size="28" baseType="lpstr">
      <vt:lpstr>Arial</vt:lpstr>
      <vt:lpstr>Calibri</vt:lpstr>
      <vt:lpstr>Calibri Light</vt:lpstr>
      <vt:lpstr>Office Theme</vt:lpstr>
      <vt:lpstr>Branch4</vt:lpstr>
      <vt:lpstr>To ride or not to ride Bart?</vt:lpstr>
      <vt:lpstr>Questions</vt:lpstr>
      <vt:lpstr>PowerPoint Presentation</vt:lpstr>
      <vt:lpstr>PowerPoint Presentation</vt:lpstr>
      <vt:lpstr>Code: Key Learnings</vt:lpstr>
      <vt:lpstr>Code: Key Learnings</vt:lpstr>
      <vt:lpstr>Super Bowl Impact– Origin station (Jan-Feb)</vt:lpstr>
      <vt:lpstr>Super Bowl Impact– Destination (Jan-Feb)</vt:lpstr>
      <vt:lpstr>Weekday Impact </vt:lpstr>
      <vt:lpstr>Key Learnings – Weekdays indexing</vt:lpstr>
      <vt:lpstr>Key Learnings – Side-by-Side bars</vt:lpstr>
      <vt:lpstr>Super Bowl Impact– Origin station (Jan-Feb)</vt:lpstr>
      <vt:lpstr>Super Bowl Impact– Destination (Jan-Feb)</vt:lpstr>
      <vt:lpstr>Key Learnings – Code</vt:lpstr>
      <vt:lpstr>Key Learnings – Focus on Question</vt:lpstr>
      <vt:lpstr>Throughput Between Stations (2015)</vt:lpstr>
      <vt:lpstr>Throughput Between Stations (2016)</vt:lpstr>
      <vt:lpstr>Popular Station Findings</vt:lpstr>
      <vt:lpstr>BART Green Energy Quick Facts </vt:lpstr>
      <vt:lpstr>Appendix</vt:lpstr>
      <vt:lpstr>Resources used</vt:lpstr>
      <vt:lpstr>Key terms</vt:lpstr>
      <vt:lpstr>Split </vt:lpstr>
    </vt:vector>
  </TitlesOfParts>
  <Company/>
  <LinksUpToDate>false</LinksUpToDate>
  <SharedDoc>false</SharedDoc>
  <HyperlinksChanged>false</HyperlinksChanged>
  <AppVersion>16.0011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Branch 4</dc:title>
  <dc:creator>Melody Lamphear</dc:creator>
  <cp:lastModifiedBy>Ritu Bandi</cp:lastModifiedBy>
  <cp:revision>20</cp:revision>
  <dcterms:created xsi:type="dcterms:W3CDTF">2018-03-16T03:52:14Z</dcterms:created>
  <dcterms:modified xsi:type="dcterms:W3CDTF">2018-03-19T02:12:17Z</dcterms:modified>
</cp:coreProperties>
</file>